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90" r:id="rId3"/>
    <p:sldId id="406" r:id="rId4"/>
    <p:sldId id="405" r:id="rId5"/>
    <p:sldId id="373" r:id="rId6"/>
    <p:sldId id="374" r:id="rId7"/>
    <p:sldId id="397" r:id="rId8"/>
    <p:sldId id="385" r:id="rId9"/>
    <p:sldId id="393" r:id="rId10"/>
    <p:sldId id="344" r:id="rId11"/>
    <p:sldId id="395" r:id="rId12"/>
    <p:sldId id="396" r:id="rId13"/>
    <p:sldId id="366" r:id="rId14"/>
    <p:sldId id="394" r:id="rId15"/>
    <p:sldId id="375" r:id="rId16"/>
    <p:sldId id="362" r:id="rId17"/>
    <p:sldId id="400" r:id="rId18"/>
    <p:sldId id="353" r:id="rId19"/>
    <p:sldId id="354" r:id="rId20"/>
    <p:sldId id="355" r:id="rId21"/>
    <p:sldId id="408" r:id="rId22"/>
    <p:sldId id="372" r:id="rId23"/>
    <p:sldId id="377" r:id="rId24"/>
    <p:sldId id="407" r:id="rId25"/>
    <p:sldId id="411" r:id="rId26"/>
    <p:sldId id="409" r:id="rId27"/>
    <p:sldId id="410" r:id="rId2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DF90F1D-2D19-48FD-B4D0-755B60E76A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7209B2D-0E84-48CE-9914-DFF73AA02B72}" type="slidenum">
              <a:rPr lang="en-US" smtClean="0"/>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A9E2FF1-DFAA-4FAF-A7E0-F14796F63902}" type="slidenum">
              <a:rPr lang="en-US" smtClean="0"/>
              <a:pPr/>
              <a:t>10</a:t>
            </a:fld>
            <a:endParaRPr lang="en-US" smtClean="0"/>
          </a:p>
        </p:txBody>
      </p:sp>
      <p:sp>
        <p:nvSpPr>
          <p:cNvPr id="36867" name="Rectangle 2"/>
          <p:cNvSpPr>
            <a:spLocks noGrp="1" noRot="1" noChangeAspect="1" noChangeArrowheads="1" noTextEdit="1"/>
          </p:cNvSpPr>
          <p:nvPr>
            <p:ph type="sldImg"/>
          </p:nvPr>
        </p:nvSpPr>
        <p:spPr>
          <a:xfrm>
            <a:off x="1130300" y="676275"/>
            <a:ext cx="4610100" cy="3457575"/>
          </a:xfrm>
          <a:ln/>
        </p:spPr>
      </p:sp>
      <p:sp>
        <p:nvSpPr>
          <p:cNvPr id="36868" name="Rectangle 3"/>
          <p:cNvSpPr>
            <a:spLocks noGrp="1" noChangeArrowheads="1"/>
          </p:cNvSpPr>
          <p:nvPr>
            <p:ph type="body" idx="1"/>
          </p:nvPr>
        </p:nvSpPr>
        <p:spPr>
          <a:xfrm>
            <a:off x="896938" y="4359275"/>
            <a:ext cx="5076825" cy="413385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E5FDA439-EBD2-48D3-9CDD-CED3F1E240B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B3EFF4-54A5-4C0B-ABCB-F02D0147F4EE}" type="slidenum">
              <a:rPr lang="en-US" smtClean="0"/>
              <a:pPr/>
              <a:t>12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a:spcBef>
                <a:spcPct val="0"/>
              </a:spcBef>
            </a:pPr>
            <a:endParaRPr lang="en-US" smtClean="0"/>
          </a:p>
        </p:txBody>
      </p:sp>
      <p:sp>
        <p:nvSpPr>
          <p:cNvPr id="39940" name="Slide Number Placeholder 3"/>
          <p:cNvSpPr>
            <a:spLocks noGrp="1"/>
          </p:cNvSpPr>
          <p:nvPr>
            <p:ph type="sldNum" sz="quarter" idx="5"/>
          </p:nvPr>
        </p:nvSpPr>
        <p:spPr>
          <a:noFill/>
        </p:spPr>
        <p:txBody>
          <a:bodyPr/>
          <a:lstStyle/>
          <a:p>
            <a:fld id="{38EC3186-ADC7-4112-9E41-3ACAB22A77D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29AC19EF-15EA-4721-870C-1B42E09A69D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91C20CFF-BC79-40EF-9176-76A0E05975B2}"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89CBFD5C-4232-43F6-9F7B-D00EF4A1B34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6E5AEAA-9C41-4EBD-8F6E-2EAAA6F61049}" type="slidenum">
              <a:rPr lang="en-US" smtClean="0"/>
              <a:pPr/>
              <a:t>17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E75341-BFFA-46A1-AB8D-4564FF396969}" type="slidenum">
              <a:rPr lang="en-US" smtClean="0"/>
              <a:pPr/>
              <a:t>18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r>
              <a:rPr lang="en-US" b="1" smtClean="0"/>
              <a:t>SCRIPT:</a:t>
            </a:r>
            <a:r>
              <a:rPr lang="en-US" smtClean="0"/>
              <a:t>  	</a:t>
            </a:r>
            <a:r>
              <a:rPr lang="en-US" b="1" i="1" smtClean="0">
                <a:solidFill>
                  <a:srgbClr val="0033FF"/>
                </a:solidFill>
              </a:rPr>
              <a:t>Stars are a billion times brighter…</a:t>
            </a:r>
          </a:p>
          <a:p>
            <a:endParaRPr lang="en-US" smtClean="0"/>
          </a:p>
          <a:p>
            <a:r>
              <a:rPr lang="en-US" smtClean="0"/>
              <a:t>-----------------------</a:t>
            </a:r>
            <a:endParaRPr lang="en-US" b="1" smtClean="0"/>
          </a:p>
          <a:p>
            <a:r>
              <a:rPr lang="en-US" b="1" smtClean="0"/>
              <a:t>WHAT’S ON THE SLIDE:</a:t>
            </a:r>
            <a:r>
              <a:rPr lang="en-US" smtClean="0"/>
              <a:t>  Artist’s rendering of a lighthouse with beacon shining.</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FC25F5C-CB58-48F8-BFC9-E67111331591}" type="slidenum">
              <a:rPr lang="en-US" smtClean="0"/>
              <a:pPr/>
              <a:t>19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r>
              <a:rPr lang="en-US" b="1" smtClean="0"/>
              <a:t>SCRIPT:</a:t>
            </a:r>
            <a:r>
              <a:rPr lang="en-US" smtClean="0"/>
              <a:t>  	</a:t>
            </a:r>
            <a:r>
              <a:rPr lang="en-US" b="1" i="1" smtClean="0">
                <a:solidFill>
                  <a:srgbClr val="0033FF"/>
                </a:solidFill>
              </a:rPr>
              <a:t>…than the planet </a:t>
            </a:r>
          </a:p>
          <a:p>
            <a:pPr lvl="2">
              <a:spcBef>
                <a:spcPct val="0"/>
              </a:spcBef>
            </a:pPr>
            <a:r>
              <a:rPr lang="en-US" b="1" smtClean="0">
                <a:solidFill>
                  <a:srgbClr val="A50021"/>
                </a:solidFill>
              </a:rPr>
              <a:t>[Click space bar] </a:t>
            </a:r>
            <a:endParaRPr lang="en-US" b="1" i="1" smtClean="0">
              <a:solidFill>
                <a:srgbClr val="0033FF"/>
              </a:solidFill>
            </a:endParaRPr>
          </a:p>
          <a:p>
            <a:r>
              <a:rPr lang="en-US" b="1" i="1" smtClean="0">
                <a:solidFill>
                  <a:srgbClr val="0033FF"/>
                </a:solidFill>
              </a:rPr>
              <a:t>	…hidden in the glare.</a:t>
            </a:r>
          </a:p>
          <a:p>
            <a:endParaRPr lang="en-US" b="1" i="1" smtClean="0">
              <a:solidFill>
                <a:srgbClr val="0033FF"/>
              </a:solidFill>
            </a:endParaRPr>
          </a:p>
          <a:p>
            <a:r>
              <a:rPr lang="en-US" smtClean="0"/>
              <a:t>-----------------------</a:t>
            </a:r>
            <a:endParaRPr lang="en-US" b="1" smtClean="0"/>
          </a:p>
          <a:p>
            <a:r>
              <a:rPr lang="en-US" b="1" smtClean="0"/>
              <a:t>WHAT’S ON THE SLIDE:  </a:t>
            </a:r>
            <a:r>
              <a:rPr lang="en-US" smtClean="0"/>
              <a:t>Artist’s rendering of a lighthouse with beacon off.  A small firefly is perched atop the lighthouse lamp.</a:t>
            </a:r>
            <a:endParaRPr lang="en-US" b="1" smtClean="0"/>
          </a:p>
          <a:p>
            <a:endParaRPr lang="en-US" smtClean="0"/>
          </a:p>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2815B81-B77B-40C1-B3F8-A5C104DF54DD}" type="slidenum">
              <a:rPr lang="en-US" smtClean="0"/>
              <a:pPr/>
              <a:t>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2490B06-B309-492C-AEED-0A982D5F4B12}" type="slidenum">
              <a:rPr lang="en-US" smtClean="0"/>
              <a:pPr/>
              <a:t>20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r>
              <a:rPr lang="en-US" b="1" smtClean="0"/>
              <a:t>SCRIPT:</a:t>
            </a:r>
            <a:r>
              <a:rPr lang="en-US" smtClean="0"/>
              <a:t>  	</a:t>
            </a:r>
            <a:r>
              <a:rPr lang="en-US" b="1" i="1" smtClean="0">
                <a:solidFill>
                  <a:srgbClr val="0033FF"/>
                </a:solidFill>
              </a:rPr>
              <a:t>Like this firefly.</a:t>
            </a:r>
          </a:p>
          <a:p>
            <a:endParaRPr lang="en-US" smtClean="0"/>
          </a:p>
          <a:p>
            <a:r>
              <a:rPr lang="en-US" smtClean="0"/>
              <a:t>-----------------------</a:t>
            </a:r>
            <a:endParaRPr lang="en-US" b="1" smtClean="0"/>
          </a:p>
          <a:p>
            <a:r>
              <a:rPr lang="en-US" b="1" smtClean="0"/>
              <a:t>WHAT’S ON THE SLIDE:</a:t>
            </a:r>
            <a:r>
              <a:rPr lang="en-US" smtClean="0"/>
              <a:t> Artist’s rendering of a lighthouse with beacon off.  The firefly comes into full view.</a:t>
            </a:r>
          </a:p>
          <a:p>
            <a:endParaRPr lang="en-US" smtClean="0"/>
          </a:p>
          <a:p>
            <a:r>
              <a:rPr lang="en-US" smtClean="0"/>
              <a:t>-----------------------</a:t>
            </a:r>
          </a:p>
          <a:p>
            <a:r>
              <a:rPr lang="en-US" b="1" smtClean="0"/>
              <a:t>EXTRAS: </a:t>
            </a:r>
            <a:r>
              <a:rPr lang="en-US" smtClean="0"/>
              <a:t>Some NASA missions on the drawing board are being designed specifically to block out the bright light from the parent star.  The coronagraph design for the Terrestrial Planet Finder mission is one example of the break-through technologies that will be needed to find Earth-like planets near bright stars.</a:t>
            </a:r>
          </a:p>
          <a:p>
            <a:endParaRPr lang="en-US" smtClean="0"/>
          </a:p>
          <a:p>
            <a:endParaRPr lang="en-US" smtClean="0"/>
          </a:p>
          <a:p>
            <a:endParaRPr lang="en-US" smtClean="0"/>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5D8137B-5C68-49E1-95AE-78CEAE43CA78}" type="slidenum">
              <a:rPr lang="en-US" smtClean="0"/>
              <a:pPr/>
              <a:t>21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r>
              <a:rPr lang="en-US" b="1" smtClean="0"/>
              <a:t>SCRIPT:</a:t>
            </a:r>
            <a:r>
              <a:rPr lang="en-US" smtClean="0"/>
              <a:t>  	</a:t>
            </a:r>
            <a:r>
              <a:rPr lang="en-US" b="1" i="1" smtClean="0">
                <a:solidFill>
                  <a:srgbClr val="0033FF"/>
                </a:solidFill>
              </a:rPr>
              <a:t>As NASA gets ready to launch the most sensitive instruments 	ever built.</a:t>
            </a:r>
          </a:p>
          <a:p>
            <a:pPr lvl="2"/>
            <a:r>
              <a:rPr lang="en-US" b="1" smtClean="0">
                <a:solidFill>
                  <a:srgbClr val="A50021"/>
                </a:solidFill>
              </a:rPr>
              <a:t>[Click space bar]</a:t>
            </a:r>
            <a:endParaRPr lang="en-US" b="1" i="1" smtClean="0">
              <a:solidFill>
                <a:srgbClr val="0033FF"/>
              </a:solidFill>
            </a:endParaRPr>
          </a:p>
          <a:p>
            <a:pPr lvl="2"/>
            <a:r>
              <a:rPr lang="en-US" b="1" smtClean="0">
                <a:solidFill>
                  <a:srgbClr val="0033FF"/>
                </a:solidFill>
              </a:rPr>
              <a:t>And with these missions, we will use different methods to find planets.</a:t>
            </a:r>
            <a:endParaRPr lang="en-US" smtClean="0"/>
          </a:p>
          <a:p>
            <a:r>
              <a:rPr lang="en-US" smtClean="0"/>
              <a:t>-----------------------</a:t>
            </a:r>
            <a:endParaRPr lang="en-US" b="1" smtClean="0"/>
          </a:p>
          <a:p>
            <a:r>
              <a:rPr lang="en-US" b="1" smtClean="0"/>
              <a:t>WHAT’S ON THE SLIDE:</a:t>
            </a:r>
            <a:r>
              <a:rPr lang="en-US" smtClean="0"/>
              <a:t>  Artist’s rendering of the separated instruments of the Terrestrial Planet Finder.  This design is just one of two competing designs for this future planet-finding mission. </a:t>
            </a:r>
          </a:p>
          <a:p>
            <a:r>
              <a:rPr lang="en-US" smtClean="0"/>
              <a:t>-----------------------</a:t>
            </a:r>
          </a:p>
          <a:p>
            <a:r>
              <a:rPr lang="en-US" b="1" smtClean="0"/>
              <a:t>EXTRAS:  </a:t>
            </a:r>
            <a:r>
              <a:rPr lang="en-US" smtClean="0"/>
              <a:t>The exciting news is that new technologies are again on the horizon–new technologies being developed by NASA and others (such as the European Space Agency) that are allowing us to find and map other solar systems and may soon allow us to actually discover other Earths.  Throughout the history of science, new technologies open the door to new discoveries. More sensitive detection tools allow us to investigate objects or phenomena which were beyond our reach.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528340E2-92FB-49BE-9F0A-7253768E1FBC}"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23E88C1A-A26F-438A-9EE8-23E1C79A4E18}"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106325D7-E6E4-47D1-9A7C-32BD54312647}"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F90F1D-2D19-48FD-B4D0-755B60E76A9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F90F1D-2D19-48FD-B4D0-755B60E76A9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F90F1D-2D19-48FD-B4D0-755B60E76A96}"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77A5F5D8-E67A-47E8-B2C4-8EC671AAF2FD}"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6A642D8-7158-4109-BD05-88EFA8B44201}" type="slidenum">
              <a:rPr lang="en-US" smtClean="0"/>
              <a:pPr/>
              <a:t>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0FECA63B-977E-4D82-A310-B35FE870A01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3C1C0829-4D1A-4122-9067-D1786A53A4A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27743D89-8EC7-4008-9C61-1F2426EAA6B4}"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546BCB4-667E-4860-BEC9-C0BE7F85B55D}"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D3E57C1-02BE-4F04-B59F-C3FF52A3A6FE}"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08F8BA-29F3-42FF-8165-85DFC8EB95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EAC84-7002-4054-B7D5-8716B483AD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C517DD-BAC3-4B35-BC9C-3FC1528A94C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85968F3-7459-4CC6-A58A-39B3C70F13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A88C4F-5E64-4C3D-A9B2-94E07FA983D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E269B8-2057-4E6F-A849-02EE9E9150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B4DA48-2004-41E2-B985-A598CB3DBB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8BD703-EFEE-45C1-AE90-A44EF27AB6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9A6E37-958E-48B0-B9B1-C86FFCE24A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23F2E8-08E9-49BF-B20B-EC1B600579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18D1CE-DEAE-4388-A840-97E45D0935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3D339A-9877-49AC-89C8-DA60DEAE08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1B8F69DA-74BC-4EE5-8F4D-7236B0994F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d69830Artists"/>
          <p:cNvPicPr>
            <a:picLocks noChangeAspect="1" noChangeArrowheads="1"/>
          </p:cNvPicPr>
          <p:nvPr/>
        </p:nvPicPr>
        <p:blipFill>
          <a:blip r:embed="rId3" cstate="print"/>
          <a:srcRect b="6250"/>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ctrTitle"/>
          </p:nvPr>
        </p:nvSpPr>
        <p:spPr>
          <a:xfrm>
            <a:off x="785813" y="1322388"/>
            <a:ext cx="7772400" cy="1470025"/>
          </a:xfrm>
        </p:spPr>
        <p:txBody>
          <a:bodyPr/>
          <a:lstStyle/>
          <a:p>
            <a:pPr eaLnBrk="1" hangingPunct="1"/>
            <a:r>
              <a:rPr lang="en-US" smtClean="0"/>
              <a:t>ExoZodiacal</a:t>
            </a:r>
            <a:r>
              <a:rPr lang="en-US" dirty="0" smtClean="0"/>
              <a:t> </a:t>
            </a:r>
            <a:r>
              <a:rPr lang="en-US" dirty="0" smtClean="0"/>
              <a:t>Emission and Challenge and Opportunity</a:t>
            </a:r>
            <a:br>
              <a:rPr lang="en-US" dirty="0" smtClean="0"/>
            </a:br>
            <a:r>
              <a:rPr lang="en-US" dirty="0" smtClean="0"/>
              <a:t> for The Detection of ExoPlanets</a:t>
            </a:r>
          </a:p>
        </p:txBody>
      </p:sp>
      <p:sp>
        <p:nvSpPr>
          <p:cNvPr id="2052" name="Rectangle 3"/>
          <p:cNvSpPr>
            <a:spLocks noGrp="1" noChangeArrowheads="1"/>
          </p:cNvSpPr>
          <p:nvPr>
            <p:ph type="subTitle" idx="1"/>
          </p:nvPr>
        </p:nvSpPr>
        <p:spPr>
          <a:xfrm>
            <a:off x="187325" y="3754438"/>
            <a:ext cx="8628063" cy="1752600"/>
          </a:xfrm>
        </p:spPr>
        <p:txBody>
          <a:bodyPr/>
          <a:lstStyle/>
          <a:p>
            <a:r>
              <a:rPr lang="en-US" sz="2800" smtClean="0"/>
              <a:t>C. Beichman</a:t>
            </a:r>
          </a:p>
          <a:p>
            <a:r>
              <a:rPr lang="en-US" sz="2800" smtClean="0"/>
              <a:t>Friday, March 26, 2010</a:t>
            </a:r>
          </a:p>
          <a:p>
            <a:r>
              <a:rPr lang="en-US" sz="2800" smtClean="0"/>
              <a:t>5 AU Workshop </a:t>
            </a:r>
          </a:p>
          <a:p>
            <a:r>
              <a:rPr lang="en-US" sz="2000" i="1" smtClean="0"/>
              <a:t>With lots of help from  A. Tanner (Georgia State), G. Bryden (JPL), S. Lawler (Wesleyan/UBC), R. Akeson (NExScI),  D. Ciardi (NExScI), C. Lisse (JHU), Mark Wyatt (Cambridge)</a:t>
            </a:r>
          </a:p>
          <a:p>
            <a:pPr eaLnBrk="1" hangingPunct="1">
              <a:lnSpc>
                <a:spcPct val="80000"/>
              </a:lnSpc>
            </a:pPr>
            <a:r>
              <a:rPr lang="en-US" sz="200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8"/>
          <p:cNvSpPr txBox="1">
            <a:spLocks noChangeArrowheads="1"/>
          </p:cNvSpPr>
          <p:nvPr/>
        </p:nvSpPr>
        <p:spPr bwMode="auto">
          <a:xfrm>
            <a:off x="0" y="0"/>
            <a:ext cx="9144000" cy="671513"/>
          </a:xfrm>
          <a:prstGeom prst="rect">
            <a:avLst/>
          </a:prstGeom>
          <a:noFill/>
          <a:ln w="9525">
            <a:noFill/>
            <a:miter lim="800000"/>
            <a:headEnd/>
            <a:tailEnd/>
          </a:ln>
        </p:spPr>
        <p:txBody>
          <a:bodyPr>
            <a:spAutoFit/>
          </a:bodyPr>
          <a:lstStyle/>
          <a:p>
            <a:pPr algn="ctr">
              <a:lnSpc>
                <a:spcPct val="95000"/>
              </a:lnSpc>
              <a:spcBef>
                <a:spcPct val="10000"/>
              </a:spcBef>
            </a:pPr>
            <a:r>
              <a:rPr lang="en-US" sz="4000">
                <a:solidFill>
                  <a:srgbClr val="FFFF00"/>
                </a:solidFill>
              </a:rPr>
              <a:t>Evolution of Hot Dust Disks</a:t>
            </a:r>
            <a:endParaRPr lang="en-US" sz="4000" b="1">
              <a:solidFill>
                <a:srgbClr val="FF3300"/>
              </a:solidFill>
            </a:endParaRPr>
          </a:p>
        </p:txBody>
      </p:sp>
      <p:sp>
        <p:nvSpPr>
          <p:cNvPr id="11267" name="Text Box 26"/>
          <p:cNvSpPr txBox="1">
            <a:spLocks noChangeArrowheads="1"/>
          </p:cNvSpPr>
          <p:nvPr/>
        </p:nvSpPr>
        <p:spPr bwMode="auto">
          <a:xfrm>
            <a:off x="231775" y="663575"/>
            <a:ext cx="8516938" cy="1384300"/>
          </a:xfrm>
          <a:prstGeom prst="rect">
            <a:avLst/>
          </a:prstGeom>
          <a:noFill/>
          <a:ln w="9525">
            <a:noFill/>
            <a:miter lim="800000"/>
            <a:headEnd/>
            <a:tailEnd/>
          </a:ln>
        </p:spPr>
        <p:txBody>
          <a:bodyPr>
            <a:spAutoFit/>
          </a:bodyPr>
          <a:lstStyle/>
          <a:p>
            <a:pPr>
              <a:buFontTx/>
              <a:buChar char="•"/>
            </a:pPr>
            <a:r>
              <a:rPr lang="en-US" sz="2400">
                <a:solidFill>
                  <a:schemeClr val="bg1"/>
                </a:solidFill>
              </a:rPr>
              <a:t>  </a:t>
            </a:r>
            <a:r>
              <a:rPr lang="en-US" sz="2800">
                <a:solidFill>
                  <a:schemeClr val="bg1"/>
                </a:solidFill>
              </a:rPr>
              <a:t>Long term decline due to dissipation at few AU implies mature systems may be  clean (few Zodi)</a:t>
            </a:r>
          </a:p>
          <a:p>
            <a:pPr>
              <a:buFontTx/>
              <a:buChar char="•"/>
            </a:pPr>
            <a:r>
              <a:rPr lang="en-US" sz="2800">
                <a:solidFill>
                  <a:schemeClr val="bg1"/>
                </a:solidFill>
              </a:rPr>
              <a:t> Hot dust disk in mature stars may be LHB analogs</a:t>
            </a:r>
          </a:p>
        </p:txBody>
      </p:sp>
      <p:grpSp>
        <p:nvGrpSpPr>
          <p:cNvPr id="11268" name="Group 31"/>
          <p:cNvGrpSpPr>
            <a:grpSpLocks/>
          </p:cNvGrpSpPr>
          <p:nvPr/>
        </p:nvGrpSpPr>
        <p:grpSpPr bwMode="auto">
          <a:xfrm>
            <a:off x="846138" y="2143125"/>
            <a:ext cx="7546975" cy="4073525"/>
            <a:chOff x="1201738" y="2784475"/>
            <a:chExt cx="7546975" cy="4073525"/>
          </a:xfrm>
        </p:grpSpPr>
        <p:grpSp>
          <p:nvGrpSpPr>
            <p:cNvPr id="11269" name="Group 29"/>
            <p:cNvGrpSpPr>
              <a:grpSpLocks/>
            </p:cNvGrpSpPr>
            <p:nvPr/>
          </p:nvGrpSpPr>
          <p:grpSpPr bwMode="auto">
            <a:xfrm>
              <a:off x="1201738" y="2784475"/>
              <a:ext cx="6542087" cy="4073525"/>
              <a:chOff x="1447801" y="3048000"/>
              <a:chExt cx="6296024" cy="3810000"/>
            </a:xfrm>
          </p:grpSpPr>
          <p:grpSp>
            <p:nvGrpSpPr>
              <p:cNvPr id="11273" name="Group 27"/>
              <p:cNvGrpSpPr>
                <a:grpSpLocks/>
              </p:cNvGrpSpPr>
              <p:nvPr/>
            </p:nvGrpSpPr>
            <p:grpSpPr bwMode="auto">
              <a:xfrm>
                <a:off x="1447801" y="3048000"/>
                <a:ext cx="6172199" cy="3810000"/>
                <a:chOff x="1447800" y="2768600"/>
                <a:chExt cx="6456363" cy="4089400"/>
              </a:xfrm>
            </p:grpSpPr>
            <p:pic>
              <p:nvPicPr>
                <p:cNvPr id="11278" name="Picture 2" descr="transience_fig3"/>
                <p:cNvPicPr>
                  <a:picLocks noChangeAspect="1" noChangeArrowheads="1"/>
                </p:cNvPicPr>
                <p:nvPr/>
              </p:nvPicPr>
              <p:blipFill>
                <a:blip r:embed="rId3" cstate="print"/>
                <a:srcRect l="50970" t="6819" r="11783" b="71965"/>
                <a:stretch>
                  <a:fillRect/>
                </a:stretch>
              </p:blipFill>
              <p:spPr bwMode="auto">
                <a:xfrm>
                  <a:off x="1447800" y="2768600"/>
                  <a:ext cx="6315075" cy="4089400"/>
                </a:xfrm>
                <a:prstGeom prst="rect">
                  <a:avLst/>
                </a:prstGeom>
                <a:noFill/>
                <a:ln w="9525">
                  <a:noFill/>
                  <a:miter lim="800000"/>
                  <a:headEnd/>
                  <a:tailEnd/>
                </a:ln>
              </p:spPr>
            </p:pic>
            <p:sp>
              <p:nvSpPr>
                <p:cNvPr id="11279" name="Text Box 7"/>
                <p:cNvSpPr txBox="1">
                  <a:spLocks noChangeArrowheads="1"/>
                </p:cNvSpPr>
                <p:nvPr/>
              </p:nvSpPr>
              <p:spPr bwMode="auto">
                <a:xfrm>
                  <a:off x="1512888" y="6491288"/>
                  <a:ext cx="2928937" cy="366712"/>
                </a:xfrm>
                <a:prstGeom prst="rect">
                  <a:avLst/>
                </a:prstGeom>
                <a:noFill/>
                <a:ln w="9525">
                  <a:noFill/>
                  <a:miter lim="800000"/>
                  <a:headEnd/>
                  <a:tailEnd/>
                </a:ln>
              </p:spPr>
              <p:txBody>
                <a:bodyPr>
                  <a:spAutoFit/>
                </a:bodyPr>
                <a:lstStyle/>
                <a:p>
                  <a:pPr>
                    <a:spcBef>
                      <a:spcPct val="50000"/>
                    </a:spcBef>
                  </a:pPr>
                  <a:r>
                    <a:rPr lang="en-US" sz="1800">
                      <a:latin typeface="Arial Rounded MT Bold" pitchFamily="34" charset="0"/>
                    </a:rPr>
                    <a:t>Wyatt et al. 2006</a:t>
                  </a:r>
                  <a:endParaRPr lang="en-US" sz="1800"/>
                </a:p>
              </p:txBody>
            </p:sp>
            <p:grpSp>
              <p:nvGrpSpPr>
                <p:cNvPr id="11280" name="Group 31"/>
                <p:cNvGrpSpPr>
                  <a:grpSpLocks/>
                </p:cNvGrpSpPr>
                <p:nvPr/>
              </p:nvGrpSpPr>
              <p:grpSpPr bwMode="auto">
                <a:xfrm>
                  <a:off x="2489200" y="4732338"/>
                  <a:ext cx="4819650" cy="984250"/>
                  <a:chOff x="1568" y="2981"/>
                  <a:chExt cx="3036" cy="620"/>
                </a:xfrm>
              </p:grpSpPr>
              <p:sp>
                <p:nvSpPr>
                  <p:cNvPr id="11289" name="Text Box 3"/>
                  <p:cNvSpPr txBox="1">
                    <a:spLocks noChangeArrowheads="1"/>
                  </p:cNvSpPr>
                  <p:nvPr/>
                </p:nvSpPr>
                <p:spPr bwMode="auto">
                  <a:xfrm>
                    <a:off x="1650" y="3197"/>
                    <a:ext cx="2010" cy="404"/>
                  </a:xfrm>
                  <a:prstGeom prst="rect">
                    <a:avLst/>
                  </a:prstGeom>
                  <a:noFill/>
                  <a:ln w="9525">
                    <a:noFill/>
                    <a:miter lim="800000"/>
                    <a:headEnd/>
                    <a:tailEnd/>
                  </a:ln>
                </p:spPr>
                <p:txBody>
                  <a:bodyPr>
                    <a:spAutoFit/>
                  </a:bodyPr>
                  <a:lstStyle/>
                  <a:p>
                    <a:pPr>
                      <a:spcBef>
                        <a:spcPct val="50000"/>
                      </a:spcBef>
                    </a:pPr>
                    <a:r>
                      <a:rPr lang="en-US" sz="1800">
                        <a:solidFill>
                          <a:srgbClr val="FF8000"/>
                        </a:solidFill>
                        <a:latin typeface="Arial Rounded MT Bold" pitchFamily="34" charset="0"/>
                      </a:rPr>
                      <a:t>What we can measure with IRS</a:t>
                    </a:r>
                    <a:endParaRPr lang="en-US" sz="1800"/>
                  </a:p>
                </p:txBody>
              </p:sp>
              <p:grpSp>
                <p:nvGrpSpPr>
                  <p:cNvPr id="11290" name="Group 13"/>
                  <p:cNvGrpSpPr>
                    <a:grpSpLocks/>
                  </p:cNvGrpSpPr>
                  <p:nvPr/>
                </p:nvGrpSpPr>
                <p:grpSpPr bwMode="auto">
                  <a:xfrm>
                    <a:off x="1568" y="2981"/>
                    <a:ext cx="3036" cy="180"/>
                    <a:chOff x="1200" y="2160"/>
                    <a:chExt cx="3552" cy="240"/>
                  </a:xfrm>
                </p:grpSpPr>
                <p:sp>
                  <p:nvSpPr>
                    <p:cNvPr id="11291" name="Line 14"/>
                    <p:cNvSpPr>
                      <a:spLocks noChangeShapeType="1"/>
                    </p:cNvSpPr>
                    <p:nvPr/>
                  </p:nvSpPr>
                  <p:spPr bwMode="auto">
                    <a:xfrm>
                      <a:off x="1200" y="2400"/>
                      <a:ext cx="3552" cy="0"/>
                    </a:xfrm>
                    <a:prstGeom prst="line">
                      <a:avLst/>
                    </a:prstGeom>
                    <a:noFill/>
                    <a:ln w="63500">
                      <a:solidFill>
                        <a:srgbClr val="FF6600"/>
                      </a:solidFill>
                      <a:prstDash val="dash"/>
                      <a:round/>
                      <a:headEnd/>
                      <a:tailEnd/>
                    </a:ln>
                  </p:spPr>
                  <p:txBody>
                    <a:bodyPr wrap="none" anchor="ctr"/>
                    <a:lstStyle/>
                    <a:p>
                      <a:endParaRPr lang="en-US"/>
                    </a:p>
                  </p:txBody>
                </p:sp>
                <p:sp>
                  <p:nvSpPr>
                    <p:cNvPr id="11292" name="Line 15"/>
                    <p:cNvSpPr>
                      <a:spLocks noChangeShapeType="1"/>
                    </p:cNvSpPr>
                    <p:nvPr/>
                  </p:nvSpPr>
                  <p:spPr bwMode="auto">
                    <a:xfrm flipV="1">
                      <a:off x="1872" y="2160"/>
                      <a:ext cx="0" cy="240"/>
                    </a:xfrm>
                    <a:prstGeom prst="line">
                      <a:avLst/>
                    </a:prstGeom>
                    <a:noFill/>
                    <a:ln w="50800">
                      <a:solidFill>
                        <a:srgbClr val="FF6600"/>
                      </a:solidFill>
                      <a:round/>
                      <a:headEnd/>
                      <a:tailEnd type="triangle" w="med" len="med"/>
                    </a:ln>
                  </p:spPr>
                  <p:txBody>
                    <a:bodyPr wrap="none" anchor="ctr"/>
                    <a:lstStyle/>
                    <a:p>
                      <a:endParaRPr lang="en-US"/>
                    </a:p>
                  </p:txBody>
                </p:sp>
                <p:sp>
                  <p:nvSpPr>
                    <p:cNvPr id="11293" name="Line 16"/>
                    <p:cNvSpPr>
                      <a:spLocks noChangeShapeType="1"/>
                    </p:cNvSpPr>
                    <p:nvPr/>
                  </p:nvSpPr>
                  <p:spPr bwMode="auto">
                    <a:xfrm flipV="1">
                      <a:off x="3600" y="2160"/>
                      <a:ext cx="0" cy="240"/>
                    </a:xfrm>
                    <a:prstGeom prst="line">
                      <a:avLst/>
                    </a:prstGeom>
                    <a:noFill/>
                    <a:ln w="50800">
                      <a:solidFill>
                        <a:srgbClr val="FF6600"/>
                      </a:solidFill>
                      <a:round/>
                      <a:headEnd/>
                      <a:tailEnd type="triangle" w="med" len="med"/>
                    </a:ln>
                  </p:spPr>
                  <p:txBody>
                    <a:bodyPr wrap="none" anchor="ctr"/>
                    <a:lstStyle/>
                    <a:p>
                      <a:endParaRPr lang="en-US"/>
                    </a:p>
                  </p:txBody>
                </p:sp>
                <p:sp>
                  <p:nvSpPr>
                    <p:cNvPr id="11294" name="Line 17"/>
                    <p:cNvSpPr>
                      <a:spLocks noChangeShapeType="1"/>
                    </p:cNvSpPr>
                    <p:nvPr/>
                  </p:nvSpPr>
                  <p:spPr bwMode="auto">
                    <a:xfrm flipV="1">
                      <a:off x="3024" y="2160"/>
                      <a:ext cx="0" cy="240"/>
                    </a:xfrm>
                    <a:prstGeom prst="line">
                      <a:avLst/>
                    </a:prstGeom>
                    <a:noFill/>
                    <a:ln w="50800">
                      <a:solidFill>
                        <a:srgbClr val="FF6600"/>
                      </a:solidFill>
                      <a:round/>
                      <a:headEnd/>
                      <a:tailEnd type="triangle" w="med" len="med"/>
                    </a:ln>
                  </p:spPr>
                  <p:txBody>
                    <a:bodyPr wrap="none" anchor="ctr"/>
                    <a:lstStyle/>
                    <a:p>
                      <a:endParaRPr lang="en-US"/>
                    </a:p>
                  </p:txBody>
                </p:sp>
                <p:sp>
                  <p:nvSpPr>
                    <p:cNvPr id="11295" name="Line 18"/>
                    <p:cNvSpPr>
                      <a:spLocks noChangeShapeType="1"/>
                    </p:cNvSpPr>
                    <p:nvPr/>
                  </p:nvSpPr>
                  <p:spPr bwMode="auto">
                    <a:xfrm flipV="1">
                      <a:off x="2448" y="2160"/>
                      <a:ext cx="0" cy="240"/>
                    </a:xfrm>
                    <a:prstGeom prst="line">
                      <a:avLst/>
                    </a:prstGeom>
                    <a:noFill/>
                    <a:ln w="50800">
                      <a:solidFill>
                        <a:srgbClr val="FF6600"/>
                      </a:solidFill>
                      <a:round/>
                      <a:headEnd/>
                      <a:tailEnd type="triangle" w="med" len="med"/>
                    </a:ln>
                  </p:spPr>
                  <p:txBody>
                    <a:bodyPr wrap="none" anchor="ctr"/>
                    <a:lstStyle/>
                    <a:p>
                      <a:endParaRPr lang="en-US"/>
                    </a:p>
                  </p:txBody>
                </p:sp>
                <p:sp>
                  <p:nvSpPr>
                    <p:cNvPr id="11296" name="Line 19"/>
                    <p:cNvSpPr>
                      <a:spLocks noChangeShapeType="1"/>
                    </p:cNvSpPr>
                    <p:nvPr/>
                  </p:nvSpPr>
                  <p:spPr bwMode="auto">
                    <a:xfrm flipV="1">
                      <a:off x="4176" y="2160"/>
                      <a:ext cx="0" cy="240"/>
                    </a:xfrm>
                    <a:prstGeom prst="line">
                      <a:avLst/>
                    </a:prstGeom>
                    <a:noFill/>
                    <a:ln w="50800">
                      <a:solidFill>
                        <a:srgbClr val="FF6600"/>
                      </a:solidFill>
                      <a:round/>
                      <a:headEnd/>
                      <a:tailEnd type="triangle" w="med" len="med"/>
                    </a:ln>
                  </p:spPr>
                  <p:txBody>
                    <a:bodyPr wrap="none" anchor="ctr"/>
                    <a:lstStyle/>
                    <a:p>
                      <a:endParaRPr lang="en-US"/>
                    </a:p>
                  </p:txBody>
                </p:sp>
              </p:grpSp>
            </p:grpSp>
            <p:grpSp>
              <p:nvGrpSpPr>
                <p:cNvPr id="11281" name="Group 32"/>
                <p:cNvGrpSpPr>
                  <a:grpSpLocks/>
                </p:cNvGrpSpPr>
                <p:nvPr/>
              </p:nvGrpSpPr>
              <p:grpSpPr bwMode="auto">
                <a:xfrm>
                  <a:off x="6013450" y="3962400"/>
                  <a:ext cx="1498600" cy="1320800"/>
                  <a:chOff x="3788" y="2496"/>
                  <a:chExt cx="944" cy="832"/>
                </a:xfrm>
              </p:grpSpPr>
              <p:grpSp>
                <p:nvGrpSpPr>
                  <p:cNvPr id="11285" name="Group 30"/>
                  <p:cNvGrpSpPr>
                    <a:grpSpLocks/>
                  </p:cNvGrpSpPr>
                  <p:nvPr/>
                </p:nvGrpSpPr>
                <p:grpSpPr bwMode="auto">
                  <a:xfrm>
                    <a:off x="3792" y="2496"/>
                    <a:ext cx="864" cy="348"/>
                    <a:chOff x="3792" y="2496"/>
                    <a:chExt cx="864" cy="348"/>
                  </a:xfrm>
                </p:grpSpPr>
                <p:sp>
                  <p:nvSpPr>
                    <p:cNvPr id="11287" name="Oval 9"/>
                    <p:cNvSpPr>
                      <a:spLocks noChangeArrowheads="1"/>
                    </p:cNvSpPr>
                    <p:nvPr/>
                  </p:nvSpPr>
                  <p:spPr bwMode="auto">
                    <a:xfrm>
                      <a:off x="4176" y="2736"/>
                      <a:ext cx="123" cy="108"/>
                    </a:xfrm>
                    <a:prstGeom prst="ellipse">
                      <a:avLst/>
                    </a:prstGeom>
                    <a:solidFill>
                      <a:srgbClr val="339966"/>
                    </a:solidFill>
                    <a:ln w="9525">
                      <a:solidFill>
                        <a:srgbClr val="339966"/>
                      </a:solidFill>
                      <a:round/>
                      <a:headEnd/>
                      <a:tailEnd/>
                    </a:ln>
                  </p:spPr>
                  <p:txBody>
                    <a:bodyPr wrap="none" anchor="ctr"/>
                    <a:lstStyle/>
                    <a:p>
                      <a:endParaRPr lang="en-US"/>
                    </a:p>
                  </p:txBody>
                </p:sp>
                <p:sp>
                  <p:nvSpPr>
                    <p:cNvPr id="11288" name="Text Box 10"/>
                    <p:cNvSpPr txBox="1">
                      <a:spLocks noChangeArrowheads="1"/>
                    </p:cNvSpPr>
                    <p:nvPr/>
                  </p:nvSpPr>
                  <p:spPr bwMode="auto">
                    <a:xfrm>
                      <a:off x="3792" y="2496"/>
                      <a:ext cx="864" cy="231"/>
                    </a:xfrm>
                    <a:prstGeom prst="rect">
                      <a:avLst/>
                    </a:prstGeom>
                    <a:noFill/>
                    <a:ln w="9525">
                      <a:noFill/>
                      <a:miter lim="800000"/>
                      <a:headEnd/>
                      <a:tailEnd/>
                    </a:ln>
                  </p:spPr>
                  <p:txBody>
                    <a:bodyPr>
                      <a:spAutoFit/>
                    </a:bodyPr>
                    <a:lstStyle/>
                    <a:p>
                      <a:pPr>
                        <a:spcBef>
                          <a:spcPct val="50000"/>
                        </a:spcBef>
                      </a:pPr>
                      <a:r>
                        <a:rPr lang="en-US" sz="1800">
                          <a:solidFill>
                            <a:srgbClr val="008040"/>
                          </a:solidFill>
                          <a:latin typeface="Arial Rounded MT Bold" pitchFamily="34" charset="0"/>
                        </a:rPr>
                        <a:t>HD69830</a:t>
                      </a:r>
                      <a:endParaRPr lang="en-US" sz="1800"/>
                    </a:p>
                  </p:txBody>
                </p:sp>
              </p:grpSp>
              <p:sp>
                <p:nvSpPr>
                  <p:cNvPr id="11286" name="Oval 21"/>
                  <p:cNvSpPr>
                    <a:spLocks noChangeArrowheads="1"/>
                  </p:cNvSpPr>
                  <p:nvPr/>
                </p:nvSpPr>
                <p:spPr bwMode="auto">
                  <a:xfrm>
                    <a:off x="3788" y="2895"/>
                    <a:ext cx="944" cy="433"/>
                  </a:xfrm>
                  <a:prstGeom prst="ellipse">
                    <a:avLst/>
                  </a:prstGeom>
                  <a:solidFill>
                    <a:srgbClr val="FFFF00">
                      <a:alpha val="41960"/>
                    </a:srgbClr>
                  </a:solidFill>
                  <a:ln w="9525">
                    <a:noFill/>
                    <a:round/>
                    <a:headEnd/>
                    <a:tailEnd/>
                  </a:ln>
                </p:spPr>
                <p:txBody>
                  <a:bodyPr wrap="none" anchor="ctr"/>
                  <a:lstStyle/>
                  <a:p>
                    <a:endParaRPr lang="en-US"/>
                  </a:p>
                </p:txBody>
              </p:sp>
            </p:grpSp>
            <p:grpSp>
              <p:nvGrpSpPr>
                <p:cNvPr id="11282" name="Group 29"/>
                <p:cNvGrpSpPr>
                  <a:grpSpLocks/>
                </p:cNvGrpSpPr>
                <p:nvPr/>
              </p:nvGrpSpPr>
              <p:grpSpPr bwMode="auto">
                <a:xfrm>
                  <a:off x="5105400" y="2844800"/>
                  <a:ext cx="2798763" cy="3327400"/>
                  <a:chOff x="3216" y="1792"/>
                  <a:chExt cx="1763" cy="2096"/>
                </a:xfrm>
              </p:grpSpPr>
              <p:sp>
                <p:nvSpPr>
                  <p:cNvPr id="11283" name="Text Box 6"/>
                  <p:cNvSpPr txBox="1">
                    <a:spLocks noChangeArrowheads="1"/>
                  </p:cNvSpPr>
                  <p:nvPr/>
                </p:nvSpPr>
                <p:spPr bwMode="auto">
                  <a:xfrm>
                    <a:off x="3216" y="1792"/>
                    <a:ext cx="1763" cy="231"/>
                  </a:xfrm>
                  <a:prstGeom prst="rect">
                    <a:avLst/>
                  </a:prstGeom>
                  <a:noFill/>
                  <a:ln w="9525">
                    <a:noFill/>
                    <a:miter lim="800000"/>
                    <a:headEnd/>
                    <a:tailEnd/>
                  </a:ln>
                </p:spPr>
                <p:txBody>
                  <a:bodyPr>
                    <a:spAutoFit/>
                  </a:bodyPr>
                  <a:lstStyle/>
                  <a:p>
                    <a:pPr>
                      <a:spcBef>
                        <a:spcPct val="50000"/>
                      </a:spcBef>
                    </a:pPr>
                    <a:r>
                      <a:rPr lang="en-US" sz="1800">
                        <a:solidFill>
                          <a:srgbClr val="FF0000"/>
                        </a:solidFill>
                        <a:latin typeface="Arial Rounded MT Bold" pitchFamily="34" charset="0"/>
                      </a:rPr>
                      <a:t>Ages of our sample stars</a:t>
                    </a:r>
                    <a:endParaRPr lang="en-US" sz="1800">
                      <a:solidFill>
                        <a:srgbClr val="FF0000"/>
                      </a:solidFill>
                    </a:endParaRPr>
                  </a:p>
                </p:txBody>
              </p:sp>
              <p:sp>
                <p:nvSpPr>
                  <p:cNvPr id="11284" name="Rectangle 28"/>
                  <p:cNvSpPr>
                    <a:spLocks noChangeArrowheads="1"/>
                  </p:cNvSpPr>
                  <p:nvPr/>
                </p:nvSpPr>
                <p:spPr bwMode="auto">
                  <a:xfrm>
                    <a:off x="3840" y="2016"/>
                    <a:ext cx="768" cy="1872"/>
                  </a:xfrm>
                  <a:prstGeom prst="rect">
                    <a:avLst/>
                  </a:prstGeom>
                  <a:noFill/>
                  <a:ln w="28575">
                    <a:solidFill>
                      <a:srgbClr val="FF3300"/>
                    </a:solidFill>
                    <a:miter lim="800000"/>
                    <a:headEnd/>
                    <a:tailEnd/>
                  </a:ln>
                </p:spPr>
                <p:txBody>
                  <a:bodyPr wrap="none" anchor="ctr"/>
                  <a:lstStyle/>
                  <a:p>
                    <a:endParaRPr lang="en-US"/>
                  </a:p>
                </p:txBody>
              </p:sp>
            </p:grpSp>
          </p:grpSp>
          <p:grpSp>
            <p:nvGrpSpPr>
              <p:cNvPr id="11274" name="Group 33"/>
              <p:cNvGrpSpPr>
                <a:grpSpLocks/>
              </p:cNvGrpSpPr>
              <p:nvPr/>
            </p:nvGrpSpPr>
            <p:grpSpPr bwMode="auto">
              <a:xfrm>
                <a:off x="5334000" y="5283200"/>
                <a:ext cx="2409825" cy="879475"/>
                <a:chOff x="3618" y="3328"/>
                <a:chExt cx="1518" cy="554"/>
              </a:xfrm>
            </p:grpSpPr>
            <p:sp>
              <p:nvSpPr>
                <p:cNvPr id="11275" name="Text Box 12"/>
                <p:cNvSpPr txBox="1">
                  <a:spLocks noChangeArrowheads="1"/>
                </p:cNvSpPr>
                <p:nvPr/>
              </p:nvSpPr>
              <p:spPr bwMode="auto">
                <a:xfrm>
                  <a:off x="3618" y="3594"/>
                  <a:ext cx="1518" cy="231"/>
                </a:xfrm>
                <a:prstGeom prst="rect">
                  <a:avLst/>
                </a:prstGeom>
                <a:noFill/>
                <a:ln w="9525">
                  <a:noFill/>
                  <a:miter lim="800000"/>
                  <a:headEnd/>
                  <a:tailEnd/>
                </a:ln>
              </p:spPr>
              <p:txBody>
                <a:bodyPr>
                  <a:spAutoFit/>
                </a:bodyPr>
                <a:lstStyle/>
                <a:p>
                  <a:pPr>
                    <a:spcBef>
                      <a:spcPct val="50000"/>
                    </a:spcBef>
                  </a:pPr>
                  <a:r>
                    <a:rPr lang="en-US" sz="1800">
                      <a:solidFill>
                        <a:srgbClr val="800000"/>
                      </a:solidFill>
                      <a:latin typeface="Arial Rounded MT Bold" pitchFamily="34" charset="0"/>
                    </a:rPr>
                    <a:t>Our solar system</a:t>
                  </a:r>
                  <a:endParaRPr lang="en-US" sz="1800"/>
                </a:p>
              </p:txBody>
            </p:sp>
            <p:sp>
              <p:nvSpPr>
                <p:cNvPr id="11276" name="Oval 11"/>
                <p:cNvSpPr>
                  <a:spLocks noChangeArrowheads="1"/>
                </p:cNvSpPr>
                <p:nvPr/>
              </p:nvSpPr>
              <p:spPr bwMode="auto">
                <a:xfrm>
                  <a:off x="4357" y="3774"/>
                  <a:ext cx="123" cy="108"/>
                </a:xfrm>
                <a:prstGeom prst="ellipse">
                  <a:avLst/>
                </a:prstGeom>
                <a:solidFill>
                  <a:srgbClr val="800000"/>
                </a:solidFill>
                <a:ln w="9525">
                  <a:solidFill>
                    <a:srgbClr val="800000"/>
                  </a:solidFill>
                  <a:round/>
                  <a:headEnd/>
                  <a:tailEnd/>
                </a:ln>
              </p:spPr>
              <p:txBody>
                <a:bodyPr wrap="none" anchor="ctr"/>
                <a:lstStyle/>
                <a:p>
                  <a:endParaRPr lang="en-US"/>
                </a:p>
              </p:txBody>
            </p:sp>
            <p:sp>
              <p:nvSpPr>
                <p:cNvPr id="11277" name="Text Box 22"/>
                <p:cNvSpPr txBox="1">
                  <a:spLocks noChangeArrowheads="1"/>
                </p:cNvSpPr>
                <p:nvPr/>
              </p:nvSpPr>
              <p:spPr bwMode="auto">
                <a:xfrm>
                  <a:off x="3923" y="3328"/>
                  <a:ext cx="801" cy="327"/>
                </a:xfrm>
                <a:prstGeom prst="rect">
                  <a:avLst/>
                </a:prstGeom>
                <a:noFill/>
                <a:ln w="9525">
                  <a:noFill/>
                  <a:miter lim="800000"/>
                  <a:headEnd/>
                  <a:tailEnd/>
                </a:ln>
              </p:spPr>
              <p:txBody>
                <a:bodyPr wrap="none">
                  <a:spAutoFit/>
                </a:bodyPr>
                <a:lstStyle/>
                <a:p>
                  <a:r>
                    <a:rPr lang="en-US" sz="2800" b="1">
                      <a:solidFill>
                        <a:srgbClr val="FF3300"/>
                      </a:solidFill>
                    </a:rPr>
                    <a:t>?????</a:t>
                  </a:r>
                </a:p>
              </p:txBody>
            </p:sp>
          </p:grpSp>
        </p:grpSp>
        <p:grpSp>
          <p:nvGrpSpPr>
            <p:cNvPr id="11270" name="Group 37"/>
            <p:cNvGrpSpPr>
              <a:grpSpLocks/>
            </p:cNvGrpSpPr>
            <p:nvPr/>
          </p:nvGrpSpPr>
          <p:grpSpPr bwMode="auto">
            <a:xfrm>
              <a:off x="5881688" y="5281613"/>
              <a:ext cx="2867025" cy="831850"/>
              <a:chOff x="5882045" y="5281827"/>
              <a:chExt cx="2866169" cy="830834"/>
            </a:xfrm>
          </p:grpSpPr>
          <p:cxnSp>
            <p:nvCxnSpPr>
              <p:cNvPr id="31" name="Straight Connector 30"/>
              <p:cNvCxnSpPr/>
              <p:nvPr/>
            </p:nvCxnSpPr>
            <p:spPr>
              <a:xfrm rot="10800000">
                <a:off x="5882045" y="5649677"/>
                <a:ext cx="1979021" cy="332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272" name="TextBox 33"/>
              <p:cNvSpPr txBox="1">
                <a:spLocks noChangeArrowheads="1"/>
              </p:cNvSpPr>
              <p:nvPr/>
            </p:nvSpPr>
            <p:spPr bwMode="auto">
              <a:xfrm>
                <a:off x="7861109" y="5281827"/>
                <a:ext cx="887105" cy="830834"/>
              </a:xfrm>
              <a:prstGeom prst="rect">
                <a:avLst/>
              </a:prstGeom>
              <a:solidFill>
                <a:srgbClr val="FF0000"/>
              </a:solidFill>
              <a:ln w="9525">
                <a:solidFill>
                  <a:srgbClr val="FFC000"/>
                </a:solidFill>
                <a:miter lim="800000"/>
                <a:headEnd/>
                <a:tailEnd/>
              </a:ln>
            </p:spPr>
            <p:txBody>
              <a:bodyPr>
                <a:spAutoFit/>
              </a:bodyPr>
              <a:lstStyle/>
              <a:p>
                <a:r>
                  <a:rPr lang="en-US" sz="2400">
                    <a:solidFill>
                      <a:schemeClr val="bg1"/>
                    </a:solidFill>
                  </a:rPr>
                  <a:t>TPF Limit</a:t>
                </a: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57713" y="-98425"/>
            <a:ext cx="4325937" cy="1143000"/>
          </a:xfrm>
        </p:spPr>
        <p:txBody>
          <a:bodyPr/>
          <a:lstStyle/>
          <a:p>
            <a:pPr algn="r"/>
            <a:r>
              <a:rPr lang="en-US" smtClean="0"/>
              <a:t>Very Hot Dust</a:t>
            </a:r>
          </a:p>
        </p:txBody>
      </p:sp>
      <p:pic>
        <p:nvPicPr>
          <p:cNvPr id="12291" name="Picture 2"/>
          <p:cNvPicPr>
            <a:picLocks noGrp="1" noChangeAspect="1" noChangeArrowheads="1"/>
          </p:cNvPicPr>
          <p:nvPr>
            <p:ph idx="1"/>
          </p:nvPr>
        </p:nvPicPr>
        <p:blipFill>
          <a:blip r:embed="rId3" cstate="print"/>
          <a:srcRect l="4330" r="4518"/>
          <a:stretch>
            <a:fillRect/>
          </a:stretch>
        </p:blipFill>
        <p:spPr>
          <a:xfrm>
            <a:off x="4435475" y="3319463"/>
            <a:ext cx="4681538" cy="3538537"/>
          </a:xfrm>
          <a:noFill/>
        </p:spPr>
      </p:pic>
      <p:sp>
        <p:nvSpPr>
          <p:cNvPr id="12292" name="TextBox 4"/>
          <p:cNvSpPr txBox="1">
            <a:spLocks noChangeArrowheads="1"/>
          </p:cNvSpPr>
          <p:nvPr/>
        </p:nvSpPr>
        <p:spPr bwMode="auto">
          <a:xfrm>
            <a:off x="4503738" y="2284413"/>
            <a:ext cx="4640262" cy="1016000"/>
          </a:xfrm>
          <a:prstGeom prst="rect">
            <a:avLst/>
          </a:prstGeom>
          <a:noFill/>
          <a:ln w="9525">
            <a:noFill/>
            <a:miter lim="800000"/>
            <a:headEnd/>
            <a:tailEnd/>
          </a:ln>
        </p:spPr>
        <p:txBody>
          <a:bodyPr>
            <a:spAutoFit/>
          </a:bodyPr>
          <a:lstStyle/>
          <a:p>
            <a:r>
              <a:rPr lang="en-US">
                <a:solidFill>
                  <a:schemeClr val="bg1"/>
                </a:solidFill>
              </a:rPr>
              <a:t>Inner ring: R=0.16 AU  dR=0.05 AU,</a:t>
            </a:r>
            <a:endParaRPr lang="en-US" baseline="30000">
              <a:solidFill>
                <a:schemeClr val="bg1"/>
              </a:solidFill>
            </a:endParaRPr>
          </a:p>
          <a:p>
            <a:r>
              <a:rPr lang="en-US">
                <a:solidFill>
                  <a:schemeClr val="bg1"/>
                </a:solidFill>
              </a:rPr>
              <a:t>Outer ring: R = 0.8 AU, dR = 13 AU</a:t>
            </a:r>
          </a:p>
          <a:p>
            <a:r>
              <a:rPr lang="en-US">
                <a:solidFill>
                  <a:schemeClr val="bg1"/>
                </a:solidFill>
              </a:rPr>
              <a:t>Ciardi et al, Akeson et al.</a:t>
            </a:r>
          </a:p>
        </p:txBody>
      </p:sp>
      <p:pic>
        <p:nvPicPr>
          <p:cNvPr id="12293" name="Picture 3"/>
          <p:cNvPicPr>
            <a:picLocks noChangeAspect="1" noChangeArrowheads="1"/>
          </p:cNvPicPr>
          <p:nvPr/>
        </p:nvPicPr>
        <p:blipFill>
          <a:blip r:embed="rId4" cstate="print"/>
          <a:srcRect l="5046" r="7841"/>
          <a:stretch>
            <a:fillRect/>
          </a:stretch>
        </p:blipFill>
        <p:spPr bwMode="auto">
          <a:xfrm>
            <a:off x="26988" y="0"/>
            <a:ext cx="4476750" cy="3503613"/>
          </a:xfrm>
          <a:prstGeom prst="rect">
            <a:avLst/>
          </a:prstGeom>
          <a:noFill/>
          <a:ln w="9525">
            <a:noFill/>
            <a:miter lim="800000"/>
            <a:headEnd/>
            <a:tailEnd/>
          </a:ln>
        </p:spPr>
      </p:pic>
      <p:sp>
        <p:nvSpPr>
          <p:cNvPr id="12294" name="TextBox 6"/>
          <p:cNvSpPr txBox="1">
            <a:spLocks noChangeArrowheads="1"/>
          </p:cNvSpPr>
          <p:nvPr/>
        </p:nvSpPr>
        <p:spPr bwMode="auto">
          <a:xfrm>
            <a:off x="4557713" y="749300"/>
            <a:ext cx="4586287" cy="1570038"/>
          </a:xfrm>
          <a:prstGeom prst="rect">
            <a:avLst/>
          </a:prstGeom>
          <a:noFill/>
          <a:ln w="9525">
            <a:noFill/>
            <a:miter lim="800000"/>
            <a:headEnd/>
            <a:tailEnd/>
          </a:ln>
        </p:spPr>
        <p:txBody>
          <a:bodyPr>
            <a:spAutoFit/>
          </a:bodyPr>
          <a:lstStyle/>
          <a:p>
            <a:r>
              <a:rPr lang="en-US" sz="2400">
                <a:solidFill>
                  <a:schemeClr val="bg1"/>
                </a:solidFill>
              </a:rPr>
              <a:t>Interferometers (PTI, CHARA) have identified hot dust at sublimation radius of A stars   known EZ clouds</a:t>
            </a:r>
          </a:p>
        </p:txBody>
      </p:sp>
      <p:sp>
        <p:nvSpPr>
          <p:cNvPr id="15367" name="Rectangle 4"/>
          <p:cNvSpPr>
            <a:spLocks noChangeArrowheads="1"/>
          </p:cNvSpPr>
          <p:nvPr/>
        </p:nvSpPr>
        <p:spPr bwMode="auto">
          <a:xfrm>
            <a:off x="0" y="3665538"/>
            <a:ext cx="4489450" cy="2963862"/>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defRPr/>
            </a:pPr>
            <a:r>
              <a:rPr lang="en-US" sz="2400" dirty="0">
                <a:solidFill>
                  <a:schemeClr val="bg1"/>
                </a:solidFill>
              </a:rPr>
              <a:t>2 to 10 </a:t>
            </a:r>
            <a:r>
              <a:rPr lang="en-US" sz="2400" dirty="0">
                <a:solidFill>
                  <a:schemeClr val="bg1"/>
                </a:solidFill>
                <a:latin typeface="Symbol" pitchFamily="18" charset="2"/>
              </a:rPr>
              <a:t>m</a:t>
            </a:r>
            <a:r>
              <a:rPr lang="en-US" sz="2400" dirty="0">
                <a:solidFill>
                  <a:schemeClr val="bg1"/>
                </a:solidFill>
              </a:rPr>
              <a:t>m flux ratio requires small, hot, non-silicate grains</a:t>
            </a:r>
          </a:p>
          <a:p>
            <a:pPr marL="742950" lvl="1" indent="-285750">
              <a:lnSpc>
                <a:spcPct val="90000"/>
              </a:lnSpc>
              <a:spcBef>
                <a:spcPct val="20000"/>
              </a:spcBef>
              <a:buFontTx/>
              <a:buChar char="–"/>
              <a:defRPr/>
            </a:pPr>
            <a:r>
              <a:rPr lang="en-US" dirty="0">
                <a:solidFill>
                  <a:schemeClr val="bg1"/>
                </a:solidFill>
              </a:rPr>
              <a:t>Grain size below nominal radiation  blowout radius</a:t>
            </a:r>
          </a:p>
          <a:p>
            <a:pPr marL="742950" lvl="1" indent="-285750">
              <a:lnSpc>
                <a:spcPct val="90000"/>
              </a:lnSpc>
              <a:spcBef>
                <a:spcPct val="20000"/>
              </a:spcBef>
              <a:buFontTx/>
              <a:buChar char="–"/>
              <a:defRPr/>
            </a:pPr>
            <a:r>
              <a:rPr lang="en-US" dirty="0">
                <a:solidFill>
                  <a:schemeClr val="bg1"/>
                </a:solidFill>
              </a:rPr>
              <a:t>Transient event</a:t>
            </a:r>
          </a:p>
          <a:p>
            <a:pPr marL="285750" indent="-285750">
              <a:lnSpc>
                <a:spcPct val="90000"/>
              </a:lnSpc>
              <a:spcBef>
                <a:spcPct val="20000"/>
              </a:spcBef>
              <a:buFont typeface="Arial" pitchFamily="34" charset="0"/>
              <a:buChar char="•"/>
              <a:defRPr/>
            </a:pPr>
            <a:r>
              <a:rPr lang="en-US" sz="2400" dirty="0">
                <a:solidFill>
                  <a:schemeClr val="bg1"/>
                </a:solidFill>
              </a:rPr>
              <a:t>Minimum mass from breakup of single 10 km radius body</a:t>
            </a:r>
          </a:p>
          <a:p>
            <a:pPr marL="342900" indent="-342900">
              <a:lnSpc>
                <a:spcPct val="90000"/>
              </a:lnSpc>
              <a:spcBef>
                <a:spcPct val="20000"/>
              </a:spcBef>
              <a:buFont typeface="Arial" charset="0"/>
              <a:buChar char="•"/>
              <a:defRPr/>
            </a:pPr>
            <a:r>
              <a:rPr lang="en-US" sz="2400" dirty="0">
                <a:solidFill>
                  <a:schemeClr val="bg1"/>
                </a:solidFill>
              </a:rPr>
              <a:t>Collisions in planetesimal belt at &lt; 1 AU</a:t>
            </a:r>
          </a:p>
          <a:p>
            <a:pPr marL="342900" indent="-342900">
              <a:lnSpc>
                <a:spcPct val="90000"/>
              </a:lnSpc>
              <a:spcBef>
                <a:spcPct val="20000"/>
              </a:spcBef>
              <a:buFontTx/>
              <a:buChar char="–"/>
              <a:defRPr/>
            </a:pPr>
            <a:endParaRPr lang="en-US" sz="2400" dirty="0">
              <a:solidFill>
                <a:schemeClr val="bg1"/>
              </a:solidFill>
            </a:endParaRPr>
          </a:p>
          <a:p>
            <a:pPr marL="342900" indent="-342900">
              <a:lnSpc>
                <a:spcPct val="90000"/>
              </a:lnSpc>
              <a:spcBef>
                <a:spcPct val="20000"/>
              </a:spcBef>
              <a:buFontTx/>
              <a:buChar char="–"/>
              <a:defRPr/>
            </a:pP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52400"/>
            <a:ext cx="8991600" cy="609600"/>
          </a:xfrm>
        </p:spPr>
        <p:txBody>
          <a:bodyPr/>
          <a:lstStyle/>
          <a:p>
            <a:pPr eaLnBrk="1" hangingPunct="1"/>
            <a:r>
              <a:rPr lang="en-US" sz="3200" smtClean="0"/>
              <a:t>Fomalhaut’s Resolved Disk Hints at Planets</a:t>
            </a:r>
          </a:p>
        </p:txBody>
      </p:sp>
      <p:pic>
        <p:nvPicPr>
          <p:cNvPr id="13315" name="Picture 3" descr="ssc2003-06i4"/>
          <p:cNvPicPr>
            <a:picLocks noGrp="1" noChangeAspect="1" noChangeArrowheads="1"/>
          </p:cNvPicPr>
          <p:nvPr>
            <p:ph sz="half" idx="1"/>
          </p:nvPr>
        </p:nvPicPr>
        <p:blipFill>
          <a:blip r:embed="rId3" cstate="print"/>
          <a:srcRect/>
          <a:stretch>
            <a:fillRect/>
          </a:stretch>
        </p:blipFill>
        <p:spPr>
          <a:xfrm>
            <a:off x="457200" y="990600"/>
            <a:ext cx="1449388" cy="1355725"/>
          </a:xfrm>
        </p:spPr>
      </p:pic>
      <p:pic>
        <p:nvPicPr>
          <p:cNvPr id="13316" name="Picture 4" descr="fomal_mipsbest"/>
          <p:cNvPicPr>
            <a:picLocks noGrp="1" noChangeAspect="1" noChangeArrowheads="1"/>
          </p:cNvPicPr>
          <p:nvPr>
            <p:ph sz="quarter" idx="2"/>
          </p:nvPr>
        </p:nvPicPr>
        <p:blipFill>
          <a:blip r:embed="rId4" cstate="print"/>
          <a:srcRect/>
          <a:stretch>
            <a:fillRect/>
          </a:stretch>
        </p:blipFill>
        <p:spPr>
          <a:xfrm>
            <a:off x="7018338" y="1295400"/>
            <a:ext cx="2125662" cy="4164013"/>
          </a:xfrm>
        </p:spPr>
      </p:pic>
      <p:sp>
        <p:nvSpPr>
          <p:cNvPr id="13317" name="Text Box 5"/>
          <p:cNvSpPr txBox="1">
            <a:spLocks noChangeArrowheads="1"/>
          </p:cNvSpPr>
          <p:nvPr/>
        </p:nvSpPr>
        <p:spPr bwMode="auto">
          <a:xfrm>
            <a:off x="152400" y="4419600"/>
            <a:ext cx="1371600" cy="1616075"/>
          </a:xfrm>
          <a:prstGeom prst="rect">
            <a:avLst/>
          </a:prstGeom>
          <a:noFill/>
          <a:ln w="12700">
            <a:noFill/>
            <a:miter lim="800000"/>
            <a:headEnd/>
            <a:tailEnd/>
          </a:ln>
        </p:spPr>
        <p:txBody>
          <a:bodyPr>
            <a:spAutoFit/>
          </a:bodyPr>
          <a:lstStyle/>
          <a:p>
            <a:pPr algn="ctr" eaLnBrk="0" hangingPunct="0"/>
            <a:r>
              <a:rPr lang="en-US">
                <a:solidFill>
                  <a:schemeClr val="bg1"/>
                </a:solidFill>
              </a:rPr>
              <a:t>JCMT/ SCUBA</a:t>
            </a:r>
          </a:p>
          <a:p>
            <a:pPr algn="ctr" eaLnBrk="0" hangingPunct="0"/>
            <a:r>
              <a:rPr lang="en-US">
                <a:solidFill>
                  <a:schemeClr val="bg1"/>
                </a:solidFill>
              </a:rPr>
              <a:t>450 </a:t>
            </a:r>
            <a:r>
              <a:rPr lang="el-GR">
                <a:solidFill>
                  <a:schemeClr val="bg1"/>
                </a:solidFill>
              </a:rPr>
              <a:t>μ</a:t>
            </a:r>
            <a:r>
              <a:rPr lang="en-US">
                <a:solidFill>
                  <a:schemeClr val="bg1"/>
                </a:solidFill>
              </a:rPr>
              <a:t>m</a:t>
            </a:r>
          </a:p>
          <a:p>
            <a:pPr algn="ctr" eaLnBrk="0" hangingPunct="0"/>
            <a:r>
              <a:rPr lang="en-US">
                <a:solidFill>
                  <a:schemeClr val="bg1"/>
                </a:solidFill>
              </a:rPr>
              <a:t>(Holland 2003)</a:t>
            </a:r>
            <a:endParaRPr lang="el-GR">
              <a:solidFill>
                <a:schemeClr val="bg1"/>
              </a:solidFill>
            </a:endParaRPr>
          </a:p>
        </p:txBody>
      </p:sp>
      <p:pic>
        <p:nvPicPr>
          <p:cNvPr id="13318" name="Picture 6" descr="FOM_BAR"/>
          <p:cNvPicPr>
            <a:picLocks noGrp="1" noChangeAspect="1" noChangeArrowheads="1"/>
          </p:cNvPicPr>
          <p:nvPr>
            <p:ph sz="quarter" idx="3"/>
          </p:nvPr>
        </p:nvPicPr>
        <p:blipFill>
          <a:blip r:embed="rId5" cstate="print"/>
          <a:srcRect/>
          <a:stretch>
            <a:fillRect/>
          </a:stretch>
        </p:blipFill>
        <p:spPr>
          <a:xfrm>
            <a:off x="131763" y="3810000"/>
            <a:ext cx="2459037" cy="2819400"/>
          </a:xfrm>
        </p:spPr>
      </p:pic>
      <p:sp>
        <p:nvSpPr>
          <p:cNvPr id="13319" name="Text Box 10"/>
          <p:cNvSpPr txBox="1">
            <a:spLocks noChangeArrowheads="1"/>
          </p:cNvSpPr>
          <p:nvPr/>
        </p:nvSpPr>
        <p:spPr bwMode="auto">
          <a:xfrm>
            <a:off x="0" y="2514600"/>
            <a:ext cx="2579688" cy="1323975"/>
          </a:xfrm>
          <a:prstGeom prst="rect">
            <a:avLst/>
          </a:prstGeom>
          <a:noFill/>
          <a:ln w="12700">
            <a:noFill/>
            <a:miter lim="800000"/>
            <a:headEnd/>
            <a:tailEnd/>
          </a:ln>
        </p:spPr>
        <p:txBody>
          <a:bodyPr wrap="none">
            <a:spAutoFit/>
          </a:bodyPr>
          <a:lstStyle/>
          <a:p>
            <a:pPr algn="ctr" eaLnBrk="0" hangingPunct="0"/>
            <a:r>
              <a:rPr lang="en-US">
                <a:solidFill>
                  <a:schemeClr val="bg1"/>
                </a:solidFill>
              </a:rPr>
              <a:t>JCMT  450 </a:t>
            </a:r>
            <a:r>
              <a:rPr lang="el-GR">
                <a:solidFill>
                  <a:schemeClr val="bg1"/>
                </a:solidFill>
              </a:rPr>
              <a:t>μ</a:t>
            </a:r>
            <a:r>
              <a:rPr lang="en-US">
                <a:solidFill>
                  <a:schemeClr val="bg1"/>
                </a:solidFill>
              </a:rPr>
              <a:t>m</a:t>
            </a:r>
          </a:p>
          <a:p>
            <a:pPr algn="ctr" eaLnBrk="0" hangingPunct="0"/>
            <a:r>
              <a:rPr lang="en-US">
                <a:solidFill>
                  <a:schemeClr val="bg1"/>
                </a:solidFill>
              </a:rPr>
              <a:t>(Holland 1998, 2003</a:t>
            </a:r>
          </a:p>
          <a:p>
            <a:pPr algn="ctr" eaLnBrk="0" hangingPunct="0"/>
            <a:r>
              <a:rPr lang="en-US">
                <a:solidFill>
                  <a:schemeClr val="bg1"/>
                </a:solidFill>
              </a:rPr>
              <a:t>Wyatt 1999)</a:t>
            </a:r>
          </a:p>
          <a:p>
            <a:pPr algn="ctr" eaLnBrk="0" hangingPunct="0"/>
            <a:r>
              <a:rPr lang="en-US">
                <a:solidFill>
                  <a:schemeClr val="bg1"/>
                </a:solidFill>
              </a:rPr>
              <a:t>JCMT  850 </a:t>
            </a:r>
            <a:r>
              <a:rPr lang="el-GR">
                <a:solidFill>
                  <a:schemeClr val="bg1"/>
                </a:solidFill>
              </a:rPr>
              <a:t>μ</a:t>
            </a:r>
            <a:r>
              <a:rPr lang="en-US">
                <a:solidFill>
                  <a:schemeClr val="bg1"/>
                </a:solidFill>
              </a:rPr>
              <a:t>m</a:t>
            </a:r>
            <a:endParaRPr lang="el-GR">
              <a:solidFill>
                <a:schemeClr val="bg1"/>
              </a:solidFill>
            </a:endParaRPr>
          </a:p>
        </p:txBody>
      </p:sp>
      <p:sp>
        <p:nvSpPr>
          <p:cNvPr id="13320" name="Text Box 11"/>
          <p:cNvSpPr txBox="1">
            <a:spLocks noChangeArrowheads="1"/>
          </p:cNvSpPr>
          <p:nvPr/>
        </p:nvSpPr>
        <p:spPr bwMode="auto">
          <a:xfrm>
            <a:off x="2781300" y="766763"/>
            <a:ext cx="184150" cy="396875"/>
          </a:xfrm>
          <a:prstGeom prst="rect">
            <a:avLst/>
          </a:prstGeom>
          <a:noFill/>
          <a:ln w="12700">
            <a:noFill/>
            <a:miter lim="800000"/>
            <a:headEnd/>
            <a:tailEnd/>
          </a:ln>
        </p:spPr>
        <p:txBody>
          <a:bodyPr wrap="none">
            <a:spAutoFit/>
          </a:bodyPr>
          <a:lstStyle/>
          <a:p>
            <a:pPr algn="ctr" eaLnBrk="0" hangingPunct="0"/>
            <a:endParaRPr lang="en-US">
              <a:solidFill>
                <a:schemeClr val="bg1"/>
              </a:solidFill>
            </a:endParaRPr>
          </a:p>
        </p:txBody>
      </p:sp>
      <p:pic>
        <p:nvPicPr>
          <p:cNvPr id="13321" name="Picture 12" descr="fomalhaut_marsh"/>
          <p:cNvPicPr>
            <a:picLocks noGrp="1" noChangeAspect="1" noChangeArrowheads="1"/>
          </p:cNvPicPr>
          <p:nvPr/>
        </p:nvPicPr>
        <p:blipFill>
          <a:blip r:embed="rId6" cstate="print"/>
          <a:srcRect/>
          <a:stretch>
            <a:fillRect/>
          </a:stretch>
        </p:blipFill>
        <p:spPr bwMode="auto">
          <a:xfrm>
            <a:off x="2819400" y="990600"/>
            <a:ext cx="2438400" cy="1381125"/>
          </a:xfrm>
          <a:prstGeom prst="rect">
            <a:avLst/>
          </a:prstGeom>
          <a:noFill/>
          <a:ln w="9525">
            <a:noFill/>
            <a:miter lim="800000"/>
            <a:headEnd/>
            <a:tailEnd/>
          </a:ln>
        </p:spPr>
      </p:pic>
      <p:sp>
        <p:nvSpPr>
          <p:cNvPr id="13322" name="Text Box 13"/>
          <p:cNvSpPr txBox="1">
            <a:spLocks noChangeArrowheads="1"/>
          </p:cNvSpPr>
          <p:nvPr/>
        </p:nvSpPr>
        <p:spPr bwMode="auto">
          <a:xfrm>
            <a:off x="5257800" y="1371600"/>
            <a:ext cx="1762125" cy="701675"/>
          </a:xfrm>
          <a:prstGeom prst="rect">
            <a:avLst/>
          </a:prstGeom>
          <a:noFill/>
          <a:ln w="12700">
            <a:noFill/>
            <a:miter lim="800000"/>
            <a:headEnd/>
            <a:tailEnd/>
          </a:ln>
        </p:spPr>
        <p:txBody>
          <a:bodyPr wrap="none">
            <a:spAutoFit/>
          </a:bodyPr>
          <a:lstStyle/>
          <a:p>
            <a:pPr algn="ctr" eaLnBrk="0" hangingPunct="0"/>
            <a:r>
              <a:rPr lang="en-US">
                <a:solidFill>
                  <a:schemeClr val="bg1"/>
                </a:solidFill>
              </a:rPr>
              <a:t>CSO  350 </a:t>
            </a:r>
            <a:r>
              <a:rPr lang="el-GR">
                <a:solidFill>
                  <a:schemeClr val="bg1"/>
                </a:solidFill>
              </a:rPr>
              <a:t>μ</a:t>
            </a:r>
            <a:r>
              <a:rPr lang="en-US">
                <a:solidFill>
                  <a:schemeClr val="bg1"/>
                </a:solidFill>
              </a:rPr>
              <a:t>m</a:t>
            </a:r>
          </a:p>
          <a:p>
            <a:pPr algn="ctr" eaLnBrk="0" hangingPunct="0"/>
            <a:r>
              <a:rPr lang="en-US">
                <a:solidFill>
                  <a:schemeClr val="bg1"/>
                </a:solidFill>
              </a:rPr>
              <a:t> (Marsh 2005)</a:t>
            </a:r>
            <a:endParaRPr lang="el-GR">
              <a:solidFill>
                <a:schemeClr val="bg1"/>
              </a:solidFill>
            </a:endParaRPr>
          </a:p>
        </p:txBody>
      </p:sp>
      <p:sp>
        <p:nvSpPr>
          <p:cNvPr id="13323" name="Rectangle 15"/>
          <p:cNvSpPr>
            <a:spLocks noChangeArrowheads="1"/>
          </p:cNvSpPr>
          <p:nvPr/>
        </p:nvSpPr>
        <p:spPr bwMode="auto">
          <a:xfrm>
            <a:off x="6781800" y="838200"/>
            <a:ext cx="2187575" cy="396875"/>
          </a:xfrm>
          <a:prstGeom prst="rect">
            <a:avLst/>
          </a:prstGeom>
          <a:noFill/>
          <a:ln w="9525">
            <a:noFill/>
            <a:miter lim="800000"/>
            <a:headEnd/>
            <a:tailEnd/>
          </a:ln>
        </p:spPr>
        <p:txBody>
          <a:bodyPr wrap="none">
            <a:spAutoFit/>
          </a:bodyPr>
          <a:lstStyle/>
          <a:p>
            <a:r>
              <a:rPr lang="en-US">
                <a:solidFill>
                  <a:schemeClr val="bg1"/>
                </a:solidFill>
              </a:rPr>
              <a:t>(Stapelfeldt 2004)</a:t>
            </a:r>
          </a:p>
        </p:txBody>
      </p:sp>
      <p:sp>
        <p:nvSpPr>
          <p:cNvPr id="21" name="Content Placeholder 13"/>
          <p:cNvSpPr txBox="1">
            <a:spLocks/>
          </p:cNvSpPr>
          <p:nvPr/>
        </p:nvSpPr>
        <p:spPr bwMode="auto">
          <a:xfrm>
            <a:off x="2590800" y="2438400"/>
            <a:ext cx="4572000" cy="2895600"/>
          </a:xfrm>
          <a:prstGeom prst="rect">
            <a:avLst/>
          </a:prstGeom>
          <a:noFill/>
          <a:ln w="9525">
            <a:noFill/>
            <a:miter lim="800000"/>
            <a:headEnd/>
            <a:tailEnd/>
          </a:ln>
          <a:effectLst/>
        </p:spPr>
        <p:txBody>
          <a:bodyPr/>
          <a:lstStyle/>
          <a:p>
            <a:pPr marL="111125" indent="-111125">
              <a:lnSpc>
                <a:spcPct val="85000"/>
              </a:lnSpc>
              <a:spcBef>
                <a:spcPct val="10000"/>
              </a:spcBef>
              <a:buFontTx/>
              <a:buChar char="•"/>
              <a:defRPr/>
            </a:pPr>
            <a:r>
              <a:rPr lang="en-US" sz="2400" kern="0" dirty="0">
                <a:solidFill>
                  <a:schemeClr val="bg1"/>
                </a:solidFill>
                <a:latin typeface="+mn-lt"/>
                <a:cs typeface="Arial" charset="0"/>
              </a:rPr>
              <a:t> A3V star at 7.7 pc; 200 Myr</a:t>
            </a:r>
          </a:p>
          <a:p>
            <a:pPr marL="111125" indent="-111125">
              <a:lnSpc>
                <a:spcPct val="85000"/>
              </a:lnSpc>
              <a:spcBef>
                <a:spcPct val="10000"/>
              </a:spcBef>
              <a:buFontTx/>
              <a:buChar char="•"/>
              <a:defRPr/>
            </a:pPr>
            <a:r>
              <a:rPr lang="en-US" sz="2400" kern="0" dirty="0">
                <a:solidFill>
                  <a:schemeClr val="bg1"/>
                </a:solidFill>
                <a:latin typeface="+mn-lt"/>
                <a:cs typeface="Arial" charset="0"/>
              </a:rPr>
              <a:t> </a:t>
            </a:r>
            <a:r>
              <a:rPr lang="en-US" sz="2400" kern="0" dirty="0" err="1">
                <a:solidFill>
                  <a:schemeClr val="bg1"/>
                </a:solidFill>
                <a:latin typeface="+mn-lt"/>
                <a:cs typeface="Arial" charset="0"/>
              </a:rPr>
              <a:t>Submillimeter</a:t>
            </a:r>
            <a:r>
              <a:rPr lang="en-US" sz="2400" kern="0" dirty="0">
                <a:solidFill>
                  <a:schemeClr val="bg1"/>
                </a:solidFill>
                <a:latin typeface="+mn-lt"/>
                <a:cs typeface="Arial" charset="0"/>
              </a:rPr>
              <a:t> suggest disk perturbed by planet (e=0.07)</a:t>
            </a:r>
          </a:p>
          <a:p>
            <a:pPr marL="111125" indent="-111125">
              <a:lnSpc>
                <a:spcPct val="85000"/>
              </a:lnSpc>
              <a:spcBef>
                <a:spcPct val="10000"/>
              </a:spcBef>
              <a:buFontTx/>
              <a:buChar char="•"/>
              <a:defRPr/>
            </a:pPr>
            <a:r>
              <a:rPr lang="en-US" sz="2400" kern="0" dirty="0">
                <a:solidFill>
                  <a:schemeClr val="bg1"/>
                </a:solidFill>
                <a:latin typeface="+mn-lt"/>
                <a:cs typeface="Arial" charset="0"/>
                <a:sym typeface="Symbol" pitchFamily="18" charset="2"/>
              </a:rPr>
              <a:t> MIPS resolves SE </a:t>
            </a:r>
            <a:r>
              <a:rPr lang="en-US" sz="2400" kern="0" dirty="0" err="1">
                <a:solidFill>
                  <a:schemeClr val="bg1"/>
                </a:solidFill>
                <a:latin typeface="+mn-lt"/>
                <a:cs typeface="Arial" charset="0"/>
                <a:sym typeface="Symbol" pitchFamily="18" charset="2"/>
              </a:rPr>
              <a:t>ansa</a:t>
            </a:r>
            <a:r>
              <a:rPr lang="en-US" sz="2400" kern="0" dirty="0">
                <a:solidFill>
                  <a:schemeClr val="bg1"/>
                </a:solidFill>
                <a:latin typeface="+mn-lt"/>
                <a:cs typeface="Arial" charset="0"/>
                <a:sym typeface="Symbol" pitchFamily="18" charset="2"/>
              </a:rPr>
              <a:t> into a ring with </a:t>
            </a:r>
            <a:r>
              <a:rPr lang="en-US" sz="2400" kern="0" dirty="0" err="1">
                <a:solidFill>
                  <a:schemeClr val="bg1"/>
                </a:solidFill>
                <a:latin typeface="+mn-lt"/>
                <a:cs typeface="Arial" charset="0"/>
                <a:sym typeface="Symbol" pitchFamily="18" charset="2"/>
              </a:rPr>
              <a:t>azimuthal</a:t>
            </a:r>
            <a:r>
              <a:rPr lang="en-US" sz="2400" kern="0" dirty="0">
                <a:solidFill>
                  <a:schemeClr val="bg1"/>
                </a:solidFill>
                <a:latin typeface="+mn-lt"/>
                <a:cs typeface="Arial" charset="0"/>
                <a:sym typeface="Symbol" pitchFamily="18" charset="2"/>
              </a:rPr>
              <a:t> variations </a:t>
            </a:r>
            <a:r>
              <a:rPr lang="en-US" sz="2400" kern="0" dirty="0">
                <a:solidFill>
                  <a:schemeClr val="bg1"/>
                </a:solidFill>
                <a:latin typeface="+mn-lt"/>
                <a:cs typeface="Arial" charset="0"/>
              </a:rPr>
              <a:t>from warmer dust at </a:t>
            </a:r>
            <a:r>
              <a:rPr lang="en-US" sz="2400" kern="0" dirty="0" err="1">
                <a:solidFill>
                  <a:schemeClr val="bg1"/>
                </a:solidFill>
                <a:latin typeface="+mn-lt"/>
                <a:cs typeface="Arial" charset="0"/>
              </a:rPr>
              <a:t>periastron</a:t>
            </a:r>
            <a:endParaRPr lang="en-US" sz="2400" kern="0" dirty="0">
              <a:solidFill>
                <a:schemeClr val="bg1"/>
              </a:solidFill>
              <a:latin typeface="+mn-lt"/>
              <a:cs typeface="Arial" charset="0"/>
            </a:endParaRPr>
          </a:p>
          <a:p>
            <a:pPr marL="111125" indent="-111125">
              <a:lnSpc>
                <a:spcPct val="85000"/>
              </a:lnSpc>
              <a:spcBef>
                <a:spcPct val="10000"/>
              </a:spcBef>
              <a:buFontTx/>
              <a:buChar char="•"/>
              <a:defRPr/>
            </a:pPr>
            <a:r>
              <a:rPr lang="en-US" sz="2400" kern="0" dirty="0">
                <a:solidFill>
                  <a:schemeClr val="bg1"/>
                </a:solidFill>
                <a:latin typeface="+mn-lt"/>
                <a:cs typeface="Arial" charset="0"/>
              </a:rPr>
              <a:t> CSO 350 </a:t>
            </a:r>
            <a:r>
              <a:rPr lang="en-US" sz="2800" kern="0" dirty="0">
                <a:solidFill>
                  <a:schemeClr val="bg1"/>
                </a:solidFill>
                <a:latin typeface="+mn-lt"/>
                <a:cs typeface="Arial" charset="0"/>
                <a:sym typeface="Symbol" pitchFamily="18" charset="2"/>
              </a:rPr>
              <a:t></a:t>
            </a:r>
            <a:r>
              <a:rPr lang="en-US" sz="2400" kern="0" dirty="0">
                <a:solidFill>
                  <a:schemeClr val="bg1"/>
                </a:solidFill>
                <a:latin typeface="+mn-lt"/>
                <a:cs typeface="Arial" charset="0"/>
                <a:sym typeface="Symbol" pitchFamily="18" charset="2"/>
              </a:rPr>
              <a:t>m ring displaced from star by 8 AU</a:t>
            </a:r>
            <a:endParaRPr lang="en-US" sz="2800" kern="0" dirty="0">
              <a:solidFill>
                <a:schemeClr val="bg1"/>
              </a:solidFill>
              <a:latin typeface="+mn-lt"/>
              <a:cs typeface="Arial" charset="0"/>
              <a:sym typeface="Symbol" pitchFamily="18" charset="2"/>
            </a:endParaRPr>
          </a:p>
          <a:p>
            <a:pPr marL="511175" lvl="1" indent="-111125">
              <a:lnSpc>
                <a:spcPct val="85000"/>
              </a:lnSpc>
              <a:spcBef>
                <a:spcPct val="10000"/>
              </a:spcBef>
              <a:buFontTx/>
              <a:buChar char="–"/>
              <a:defRPr/>
            </a:pPr>
            <a:r>
              <a:rPr lang="en-US" kern="0" dirty="0">
                <a:solidFill>
                  <a:schemeClr val="bg1"/>
                </a:solidFill>
                <a:latin typeface="+mn-lt"/>
                <a:cs typeface="Arial" charset="0"/>
                <a:sym typeface="Symbol" pitchFamily="18" charset="2"/>
              </a:rPr>
              <a:t> Excess of material at </a:t>
            </a:r>
            <a:r>
              <a:rPr lang="en-US" kern="0" dirty="0" err="1">
                <a:solidFill>
                  <a:schemeClr val="bg1"/>
                </a:solidFill>
                <a:latin typeface="+mn-lt"/>
                <a:cs typeface="Arial" charset="0"/>
                <a:sym typeface="Symbol" pitchFamily="18" charset="2"/>
              </a:rPr>
              <a:t>apocenter</a:t>
            </a:r>
            <a:r>
              <a:rPr lang="en-US" kern="0" dirty="0">
                <a:solidFill>
                  <a:schemeClr val="bg1"/>
                </a:solidFill>
                <a:latin typeface="+mn-lt"/>
                <a:cs typeface="Arial" charset="0"/>
                <a:sym typeface="Symbol" pitchFamily="18" charset="2"/>
              </a:rPr>
              <a:t> due to slow orbital motion</a:t>
            </a:r>
          </a:p>
          <a:p>
            <a:pPr marL="511175" lvl="1" indent="-111125">
              <a:lnSpc>
                <a:spcPct val="85000"/>
              </a:lnSpc>
              <a:spcBef>
                <a:spcPct val="10000"/>
              </a:spcBef>
              <a:buFontTx/>
              <a:buChar char="–"/>
              <a:defRPr/>
            </a:pPr>
            <a:r>
              <a:rPr lang="en-US" kern="0" dirty="0" err="1">
                <a:solidFill>
                  <a:schemeClr val="bg1"/>
                </a:solidFill>
                <a:latin typeface="+mn-lt"/>
                <a:cs typeface="Arial" charset="0"/>
                <a:sym typeface="Symbol" pitchFamily="18" charset="2"/>
              </a:rPr>
              <a:t>Perturber</a:t>
            </a:r>
            <a:r>
              <a:rPr lang="en-US" kern="0" dirty="0">
                <a:solidFill>
                  <a:schemeClr val="bg1"/>
                </a:solidFill>
                <a:latin typeface="+mn-lt"/>
                <a:cs typeface="Arial" charset="0"/>
                <a:sym typeface="Symbol" pitchFamily="18" charset="2"/>
              </a:rPr>
              <a:t>: 86 AU orbit and e=0.07</a:t>
            </a:r>
          </a:p>
          <a:p>
            <a:pPr marL="511175" lvl="1" indent="-111125">
              <a:lnSpc>
                <a:spcPct val="85000"/>
              </a:lnSpc>
              <a:spcBef>
                <a:spcPct val="10000"/>
              </a:spcBef>
              <a:buFontTx/>
              <a:buChar char="–"/>
              <a:defRPr/>
            </a:pPr>
            <a:r>
              <a:rPr lang="en-US" kern="0" dirty="0">
                <a:solidFill>
                  <a:schemeClr val="bg1"/>
                </a:solidFill>
                <a:latin typeface="+mn-lt"/>
                <a:cs typeface="Arial" charset="0"/>
                <a:sym typeface="Symbol" pitchFamily="18" charset="2"/>
              </a:rPr>
              <a:t>M&gt;&gt; </a:t>
            </a:r>
            <a:r>
              <a:rPr lang="en-US" kern="0" dirty="0" err="1">
                <a:solidFill>
                  <a:schemeClr val="bg1"/>
                </a:solidFill>
                <a:latin typeface="+mn-lt"/>
                <a:cs typeface="Arial" charset="0"/>
                <a:sym typeface="Symbol" pitchFamily="18" charset="2"/>
              </a:rPr>
              <a:t>MEarth</a:t>
            </a:r>
            <a:endParaRPr lang="en-US" kern="0" dirty="0">
              <a:solidFill>
                <a:schemeClr val="bg1"/>
              </a:solidFill>
              <a:latin typeface="+mn-lt"/>
              <a:cs typeface="Arial" charset="0"/>
              <a:sym typeface="Symbol" pitchFamily="18" charset="2"/>
            </a:endParaRPr>
          </a:p>
          <a:p>
            <a:pPr marL="342900" indent="-342900">
              <a:spcBef>
                <a:spcPct val="20000"/>
              </a:spcBef>
              <a:buFontTx/>
              <a:buChar char="•"/>
              <a:defRPr/>
            </a:pPr>
            <a:endParaRPr lang="en-US" sz="240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rot="-3936706">
            <a:off x="4044950" y="25400"/>
            <a:ext cx="4864101" cy="3711575"/>
          </a:xfrm>
          <a:prstGeom prst="rect">
            <a:avLst/>
          </a:prstGeom>
          <a:noFill/>
          <a:ln w="9525">
            <a:noFill/>
            <a:miter lim="800000"/>
            <a:headEnd/>
            <a:tailEnd/>
          </a:ln>
        </p:spPr>
      </p:pic>
      <p:sp>
        <p:nvSpPr>
          <p:cNvPr id="24579" name="Title 1"/>
          <p:cNvSpPr>
            <a:spLocks noGrp="1"/>
          </p:cNvSpPr>
          <p:nvPr>
            <p:ph type="title"/>
          </p:nvPr>
        </p:nvSpPr>
        <p:spPr>
          <a:xfrm>
            <a:off x="457200" y="274638"/>
            <a:ext cx="5181600" cy="1143000"/>
          </a:xfrm>
        </p:spPr>
        <p:txBody>
          <a:bodyPr>
            <a:normAutofit fontScale="90000"/>
          </a:bodyPr>
          <a:lstStyle/>
          <a:p>
            <a:pPr algn="l">
              <a:defRPr/>
            </a:pPr>
            <a:r>
              <a:rPr lang="en-US" dirty="0" smtClean="0"/>
              <a:t>HST/Keck Finds Cause of Fomalhaut Disk Offset</a:t>
            </a:r>
          </a:p>
        </p:txBody>
      </p:sp>
      <p:sp>
        <p:nvSpPr>
          <p:cNvPr id="14340" name="Content Placeholder 2"/>
          <p:cNvSpPr>
            <a:spLocks noGrp="1"/>
          </p:cNvSpPr>
          <p:nvPr>
            <p:ph idx="1"/>
          </p:nvPr>
        </p:nvSpPr>
        <p:spPr>
          <a:xfrm>
            <a:off x="3562350" y="4113213"/>
            <a:ext cx="5581650" cy="2667000"/>
          </a:xfrm>
        </p:spPr>
        <p:txBody>
          <a:bodyPr/>
          <a:lstStyle/>
          <a:p>
            <a:pPr>
              <a:spcBef>
                <a:spcPct val="0"/>
              </a:spcBef>
            </a:pPr>
            <a:r>
              <a:rPr lang="en-US" sz="2400" smtClean="0"/>
              <a:t>Kalas et al (2009) directly detect Fomalhaut-b at 115 AU, e</a:t>
            </a:r>
            <a:r>
              <a:rPr lang="en-US" sz="2400" u="sng" smtClean="0"/>
              <a:t>~</a:t>
            </a:r>
            <a:r>
              <a:rPr lang="en-US" sz="2400" smtClean="0"/>
              <a:t>0.13</a:t>
            </a:r>
          </a:p>
          <a:p>
            <a:pPr>
              <a:spcBef>
                <a:spcPct val="0"/>
              </a:spcBef>
            </a:pPr>
            <a:r>
              <a:rPr lang="en-US" sz="2400" smtClean="0"/>
              <a:t>Common Proper Motion and orbital motion (1.4 AU in 1.7 yr)</a:t>
            </a:r>
            <a:r>
              <a:rPr lang="en-US" sz="2400" smtClean="0">
                <a:sym typeface="Wingdings" pitchFamily="2" charset="2"/>
              </a:rPr>
              <a:t>P=872 yr</a:t>
            </a:r>
          </a:p>
          <a:p>
            <a:pPr>
              <a:spcBef>
                <a:spcPct val="0"/>
              </a:spcBef>
            </a:pPr>
            <a:r>
              <a:rPr lang="en-US" sz="2400" smtClean="0">
                <a:sym typeface="Wingdings" pitchFamily="2" charset="2"/>
              </a:rPr>
              <a:t>Quasi-dynamical mass: M</a:t>
            </a:r>
            <a:r>
              <a:rPr lang="en-US" sz="2400" u="sng" smtClean="0">
                <a:sym typeface="Wingdings" pitchFamily="2" charset="2"/>
              </a:rPr>
              <a:t>&lt; </a:t>
            </a:r>
            <a:r>
              <a:rPr lang="en-US" sz="2400" smtClean="0">
                <a:sym typeface="Wingdings" pitchFamily="2" charset="2"/>
              </a:rPr>
              <a:t>3 MJup to avoid disrupting/spreading disk</a:t>
            </a:r>
            <a:endParaRPr lang="en-US" sz="2400" smtClean="0"/>
          </a:p>
        </p:txBody>
      </p:sp>
      <p:pic>
        <p:nvPicPr>
          <p:cNvPr id="14341" name="Picture 2"/>
          <p:cNvPicPr>
            <a:picLocks noChangeAspect="1" noChangeArrowheads="1"/>
          </p:cNvPicPr>
          <p:nvPr/>
        </p:nvPicPr>
        <p:blipFill>
          <a:blip r:embed="rId4" cstate="print"/>
          <a:srcRect l="10020" t="1822" r="10020"/>
          <a:stretch>
            <a:fillRect/>
          </a:stretch>
        </p:blipFill>
        <p:spPr bwMode="auto">
          <a:xfrm>
            <a:off x="0" y="1905000"/>
            <a:ext cx="3648075" cy="492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pic>
        <p:nvPicPr>
          <p:cNvPr id="15363" name="Picture 2"/>
          <p:cNvPicPr>
            <a:picLocks noGrp="1" noChangeAspect="1" noChangeArrowheads="1"/>
          </p:cNvPicPr>
          <p:nvPr>
            <p:ph idx="1"/>
          </p:nvPr>
        </p:nvPicPr>
        <p:blipFill>
          <a:blip r:embed="rId3" cstate="print"/>
          <a:srcRect/>
          <a:stretch>
            <a:fillRect/>
          </a:stretch>
        </p:blipFill>
        <p:spPr>
          <a:xfrm>
            <a:off x="527050" y="0"/>
            <a:ext cx="7980363" cy="6858000"/>
          </a:xfrm>
          <a:noFill/>
        </p:spPr>
      </p:pic>
      <p:sp>
        <p:nvSpPr>
          <p:cNvPr id="15364" name="TextBox 4"/>
          <p:cNvSpPr txBox="1">
            <a:spLocks noChangeArrowheads="1"/>
          </p:cNvSpPr>
          <p:nvPr/>
        </p:nvSpPr>
        <p:spPr bwMode="auto">
          <a:xfrm>
            <a:off x="2497138" y="190500"/>
            <a:ext cx="3814762" cy="708025"/>
          </a:xfrm>
          <a:prstGeom prst="rect">
            <a:avLst/>
          </a:prstGeom>
          <a:noFill/>
          <a:ln w="9525">
            <a:noFill/>
            <a:miter lim="800000"/>
            <a:headEnd/>
            <a:tailEnd/>
          </a:ln>
        </p:spPr>
        <p:txBody>
          <a:bodyPr wrap="none">
            <a:spAutoFit/>
          </a:bodyPr>
          <a:lstStyle/>
          <a:p>
            <a:r>
              <a:rPr lang="en-US"/>
              <a:t>Disks and Multiple Planets</a:t>
            </a:r>
          </a:p>
          <a:p>
            <a:r>
              <a:rPr lang="en-US"/>
              <a:t>Moro Martin et al, in preparation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61913"/>
            <a:ext cx="8801100" cy="1143000"/>
          </a:xfrm>
        </p:spPr>
        <p:txBody>
          <a:bodyPr/>
          <a:lstStyle/>
          <a:p>
            <a:r>
              <a:rPr lang="en-US" smtClean="0"/>
              <a:t>Next Steps in EZ Research</a:t>
            </a:r>
          </a:p>
        </p:txBody>
      </p:sp>
      <p:sp>
        <p:nvSpPr>
          <p:cNvPr id="16387" name="Rectangle 3"/>
          <p:cNvSpPr>
            <a:spLocks noGrp="1" noChangeArrowheads="1"/>
          </p:cNvSpPr>
          <p:nvPr>
            <p:ph sz="half" idx="1"/>
          </p:nvPr>
        </p:nvSpPr>
        <p:spPr>
          <a:xfrm>
            <a:off x="165100" y="1071563"/>
            <a:ext cx="5853113" cy="2054225"/>
          </a:xfrm>
        </p:spPr>
        <p:txBody>
          <a:bodyPr/>
          <a:lstStyle/>
          <a:p>
            <a:pPr>
              <a:spcBef>
                <a:spcPct val="0"/>
              </a:spcBef>
            </a:pPr>
            <a:r>
              <a:rPr lang="en-US" sz="2400" smtClean="0"/>
              <a:t>Spitzer (even JWST) limited by photometric accuracy</a:t>
            </a:r>
          </a:p>
          <a:p>
            <a:pPr>
              <a:spcBef>
                <a:spcPct val="0"/>
              </a:spcBef>
            </a:pPr>
            <a:r>
              <a:rPr lang="en-US" sz="2400" smtClean="0"/>
              <a:t>Interferometers null star signal to reveal disk: 10 mas resolution with Keck </a:t>
            </a:r>
            <a:r>
              <a:rPr lang="en-US" sz="2400" smtClean="0">
                <a:sym typeface="Wingdings" pitchFamily="2" charset="2"/>
              </a:rPr>
              <a:t></a:t>
            </a:r>
            <a:r>
              <a:rPr lang="en-US" sz="2400" smtClean="0"/>
              <a:t> 0.1-1 AU</a:t>
            </a:r>
          </a:p>
          <a:p>
            <a:pPr>
              <a:spcBef>
                <a:spcPct val="0"/>
              </a:spcBef>
            </a:pPr>
            <a:r>
              <a:rPr lang="en-US" sz="2400" smtClean="0"/>
              <a:t>Keck ExoZodi survey of nearby stars</a:t>
            </a:r>
          </a:p>
          <a:p>
            <a:pPr marL="573088" lvl="1" indent="-171450">
              <a:spcBef>
                <a:spcPct val="0"/>
              </a:spcBef>
            </a:pPr>
            <a:r>
              <a:rPr lang="en-US" sz="2000" smtClean="0"/>
              <a:t>Hinz, Kuchner, Serabyn</a:t>
            </a:r>
          </a:p>
        </p:txBody>
      </p:sp>
      <p:sp>
        <p:nvSpPr>
          <p:cNvPr id="16388" name="Rectangle 4"/>
          <p:cNvSpPr>
            <a:spLocks noChangeArrowheads="1"/>
          </p:cNvSpPr>
          <p:nvPr/>
        </p:nvSpPr>
        <p:spPr bwMode="auto">
          <a:xfrm>
            <a:off x="5664200" y="4400550"/>
            <a:ext cx="3465513" cy="1754188"/>
          </a:xfrm>
          <a:prstGeom prst="rect">
            <a:avLst/>
          </a:prstGeom>
          <a:noFill/>
          <a:ln w="9525">
            <a:noFill/>
            <a:miter lim="800000"/>
            <a:headEnd/>
            <a:tailEnd/>
          </a:ln>
        </p:spPr>
        <p:txBody>
          <a:bodyPr>
            <a:spAutoFit/>
          </a:bodyPr>
          <a:lstStyle/>
          <a:p>
            <a:pPr marL="457200" indent="-457200"/>
            <a:r>
              <a:rPr lang="en-US" sz="1800">
                <a:solidFill>
                  <a:schemeClr val="bg1"/>
                </a:solidFill>
              </a:rPr>
              <a:t>Fit Spitzer, Keck-I, MIDI with 2 dust clouds:</a:t>
            </a:r>
          </a:p>
          <a:p>
            <a:pPr marL="457200" indent="-457200"/>
            <a:r>
              <a:rPr lang="en-US" sz="1800">
                <a:solidFill>
                  <a:schemeClr val="bg1"/>
                </a:solidFill>
              </a:rPr>
              <a:t>1) inner ring of  large grains   (“birth ring”)</a:t>
            </a:r>
          </a:p>
          <a:p>
            <a:pPr marL="457200" indent="-457200">
              <a:buFont typeface="Arial" charset="0"/>
              <a:buNone/>
            </a:pPr>
            <a:r>
              <a:rPr lang="en-US" sz="1800">
                <a:solidFill>
                  <a:schemeClr val="bg1"/>
                </a:solidFill>
              </a:rPr>
              <a:t>2) small particles  (maybe </a:t>
            </a:r>
            <a:r>
              <a:rPr lang="en-US" sz="1800">
                <a:solidFill>
                  <a:schemeClr val="bg1"/>
                </a:solidFill>
                <a:sym typeface="Symbol" pitchFamily="18" charset="2"/>
              </a:rPr>
              <a:t></a:t>
            </a:r>
            <a:r>
              <a:rPr lang="en-US" sz="1800">
                <a:solidFill>
                  <a:schemeClr val="bg1"/>
                </a:solidFill>
              </a:rPr>
              <a:t> meteoroids)</a:t>
            </a:r>
          </a:p>
        </p:txBody>
      </p:sp>
      <p:pic>
        <p:nvPicPr>
          <p:cNvPr id="14" name="Picture 6" descr="lbti_fisheye"/>
          <p:cNvPicPr>
            <a:picLocks noGrp="1" noChangeAspect="1" noChangeArrowheads="1"/>
          </p:cNvPicPr>
          <p:nvPr>
            <p:ph sz="quarter" idx="2"/>
          </p:nvPr>
        </p:nvPicPr>
        <p:blipFill>
          <a:blip r:embed="rId3" cstate="print"/>
          <a:srcRect/>
          <a:stretch>
            <a:fillRect/>
          </a:stretch>
        </p:blipFill>
        <p:spPr>
          <a:xfrm>
            <a:off x="531813" y="3698875"/>
            <a:ext cx="3941762" cy="2435225"/>
          </a:xfrm>
          <a:ln w="19050">
            <a:solidFill>
              <a:schemeClr val="accent2"/>
            </a:solidFill>
          </a:ln>
          <a:effectLst>
            <a:outerShdw dist="38100" dir="2700000" rotWithShape="0">
              <a:srgbClr val="808080">
                <a:alpha val="42998"/>
              </a:srgbClr>
            </a:outerShdw>
          </a:effectLst>
        </p:spPr>
      </p:pic>
      <p:sp>
        <p:nvSpPr>
          <p:cNvPr id="15" name="TextBox 14"/>
          <p:cNvSpPr txBox="1">
            <a:spLocks noChangeArrowheads="1"/>
          </p:cNvSpPr>
          <p:nvPr/>
        </p:nvSpPr>
        <p:spPr bwMode="auto">
          <a:xfrm>
            <a:off x="246063" y="6300788"/>
            <a:ext cx="5391150" cy="461962"/>
          </a:xfrm>
          <a:prstGeom prst="rect">
            <a:avLst/>
          </a:prstGeom>
          <a:noFill/>
          <a:ln w="9525">
            <a:noFill/>
            <a:miter lim="800000"/>
            <a:headEnd/>
            <a:tailEnd/>
          </a:ln>
        </p:spPr>
        <p:txBody>
          <a:bodyPr>
            <a:spAutoFit/>
          </a:bodyPr>
          <a:lstStyle/>
          <a:p>
            <a:r>
              <a:rPr lang="en-US" sz="2400">
                <a:solidFill>
                  <a:schemeClr val="bg1"/>
                </a:solidFill>
                <a:cs typeface="Arial" charset="0"/>
              </a:rPr>
              <a:t>LBTI will reach ~10 zodi (5-10x KI)</a:t>
            </a:r>
            <a:endParaRPr lang="en-US" sz="2400">
              <a:solidFill>
                <a:schemeClr val="bg1"/>
              </a:solidFill>
            </a:endParaRPr>
          </a:p>
        </p:txBody>
      </p:sp>
      <p:grpSp>
        <p:nvGrpSpPr>
          <p:cNvPr id="16391" name="Group 15"/>
          <p:cNvGrpSpPr>
            <a:grpSpLocks/>
          </p:cNvGrpSpPr>
          <p:nvPr/>
        </p:nvGrpSpPr>
        <p:grpSpPr bwMode="auto">
          <a:xfrm>
            <a:off x="5654675" y="1106488"/>
            <a:ext cx="3489325" cy="3171825"/>
            <a:chOff x="5654627" y="3685399"/>
            <a:chExt cx="3489373" cy="3172601"/>
          </a:xfrm>
        </p:grpSpPr>
        <p:pic>
          <p:nvPicPr>
            <p:cNvPr id="2" name="Picture 5" descr="51Oph2"/>
            <p:cNvPicPr>
              <a:picLocks noChangeAspect="1" noChangeArrowheads="1"/>
            </p:cNvPicPr>
            <p:nvPr/>
          </p:nvPicPr>
          <p:blipFill>
            <a:blip r:embed="rId4" cstate="print"/>
            <a:srcRect l="3583" t="3636" r="3583" b="3636"/>
            <a:stretch>
              <a:fillRect/>
            </a:stretch>
          </p:blipFill>
          <p:spPr bwMode="auto">
            <a:xfrm>
              <a:off x="5697491" y="3685399"/>
              <a:ext cx="3446509" cy="3172601"/>
            </a:xfrm>
            <a:prstGeom prst="rect">
              <a:avLst/>
            </a:prstGeom>
            <a:solidFill>
              <a:schemeClr val="tx1">
                <a:lumMod val="50000"/>
                <a:lumOff val="50000"/>
              </a:schemeClr>
            </a:solidFill>
            <a:ln w="9525">
              <a:noFill/>
              <a:miter lim="800000"/>
              <a:headEnd/>
              <a:tailEnd/>
            </a:ln>
          </p:spPr>
        </p:pic>
        <p:grpSp>
          <p:nvGrpSpPr>
            <p:cNvPr id="16393" name="Group 12"/>
            <p:cNvGrpSpPr>
              <a:grpSpLocks/>
            </p:cNvGrpSpPr>
            <p:nvPr/>
          </p:nvGrpSpPr>
          <p:grpSpPr bwMode="auto">
            <a:xfrm>
              <a:off x="5654627" y="3777774"/>
              <a:ext cx="3489373" cy="373050"/>
              <a:chOff x="5654627" y="3777774"/>
              <a:chExt cx="3489373" cy="373050"/>
            </a:xfrm>
          </p:grpSpPr>
          <p:sp>
            <p:nvSpPr>
              <p:cNvPr id="16394" name="Text Box 7"/>
              <p:cNvSpPr txBox="1">
                <a:spLocks noChangeArrowheads="1"/>
              </p:cNvSpPr>
              <p:nvPr/>
            </p:nvSpPr>
            <p:spPr bwMode="auto">
              <a:xfrm>
                <a:off x="5654627" y="3777774"/>
                <a:ext cx="1607835" cy="369274"/>
              </a:xfrm>
              <a:prstGeom prst="rect">
                <a:avLst/>
              </a:prstGeom>
              <a:noFill/>
              <a:ln w="9525">
                <a:noFill/>
                <a:miter lim="800000"/>
                <a:headEnd/>
                <a:tailEnd/>
              </a:ln>
            </p:spPr>
            <p:txBody>
              <a:bodyPr wrap="none">
                <a:spAutoFit/>
              </a:bodyPr>
              <a:lstStyle/>
              <a:p>
                <a:r>
                  <a:rPr lang="en-US" sz="1800">
                    <a:solidFill>
                      <a:schemeClr val="bg1"/>
                    </a:solidFill>
                  </a:rPr>
                  <a:t>51 Ophiuchus</a:t>
                </a:r>
              </a:p>
            </p:txBody>
          </p:sp>
          <p:sp>
            <p:nvSpPr>
              <p:cNvPr id="16395" name="Text Box 7"/>
              <p:cNvSpPr txBox="1">
                <a:spLocks noChangeArrowheads="1"/>
              </p:cNvSpPr>
              <p:nvPr/>
            </p:nvSpPr>
            <p:spPr bwMode="auto">
              <a:xfrm>
                <a:off x="7279732" y="3781550"/>
                <a:ext cx="1864268" cy="369274"/>
              </a:xfrm>
              <a:prstGeom prst="rect">
                <a:avLst/>
              </a:prstGeom>
              <a:noFill/>
              <a:ln w="9525">
                <a:noFill/>
                <a:miter lim="800000"/>
                <a:headEnd/>
                <a:tailEnd/>
              </a:ln>
            </p:spPr>
            <p:txBody>
              <a:bodyPr wrap="none">
                <a:spAutoFit/>
              </a:bodyPr>
              <a:lstStyle/>
              <a:p>
                <a:r>
                  <a:rPr lang="en-US" sz="1800">
                    <a:solidFill>
                      <a:schemeClr val="bg1"/>
                    </a:solidFill>
                  </a:rPr>
                  <a:t>Stark et al. 2009</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042988"/>
          </a:xfrm>
        </p:spPr>
        <p:txBody>
          <a:bodyPr/>
          <a:lstStyle/>
          <a:p>
            <a:pPr>
              <a:defRPr/>
            </a:pPr>
            <a:r>
              <a:rPr lang="en-US" sz="4000" kern="1200" dirty="0" smtClean="0"/>
              <a:t>Ground-based Zodi Survey  Prospects </a:t>
            </a:r>
            <a:endParaRPr lang="en-US" sz="4000" dirty="0" smtClean="0"/>
          </a:p>
        </p:txBody>
      </p:sp>
      <p:sp>
        <p:nvSpPr>
          <p:cNvPr id="36868" name="Rectangle 3"/>
          <p:cNvSpPr>
            <a:spLocks noGrp="1" noChangeArrowheads="1"/>
          </p:cNvSpPr>
          <p:nvPr>
            <p:ph type="body" idx="1"/>
          </p:nvPr>
        </p:nvSpPr>
        <p:spPr>
          <a:xfrm>
            <a:off x="0" y="966788"/>
            <a:ext cx="3521075" cy="4041775"/>
          </a:xfrm>
        </p:spPr>
        <p:txBody>
          <a:bodyPr/>
          <a:lstStyle/>
          <a:p>
            <a:pPr>
              <a:defRPr/>
            </a:pPr>
            <a:r>
              <a:rPr lang="en-US" sz="2400" dirty="0" smtClean="0"/>
              <a:t>Space-based (Spitzer, JWST) cannot get below 1000 Zodi at 10 </a:t>
            </a:r>
            <a:r>
              <a:rPr lang="en-US" sz="2400" dirty="0" smtClean="0">
                <a:latin typeface="Symbol" pitchFamily="18" charset="2"/>
              </a:rPr>
              <a:t>m</a:t>
            </a:r>
            <a:r>
              <a:rPr lang="en-US" sz="2400" dirty="0" smtClean="0"/>
              <a:t>m</a:t>
            </a:r>
          </a:p>
          <a:p>
            <a:pPr>
              <a:defRPr/>
            </a:pPr>
            <a:r>
              <a:rPr lang="en-US" sz="2400" dirty="0" smtClean="0"/>
              <a:t>Ground based observations at few hundred Zodi, 3-4x Spitzer</a:t>
            </a:r>
          </a:p>
          <a:p>
            <a:pPr>
              <a:defRPr/>
            </a:pPr>
            <a:r>
              <a:rPr lang="en-US" sz="2400" dirty="0" smtClean="0"/>
              <a:t>LBTI will go  below 100 SS, perhaps as low as 10 SS, </a:t>
            </a:r>
            <a:r>
              <a:rPr lang="en-US" sz="2400" kern="1200" dirty="0" smtClean="0"/>
              <a:t>approaching TPF limit</a:t>
            </a:r>
          </a:p>
          <a:p>
            <a:pPr>
              <a:defRPr/>
            </a:pPr>
            <a:r>
              <a:rPr lang="en-US" sz="2400" kern="1200" dirty="0" smtClean="0"/>
              <a:t>Modest extrapolation with theory may satisfy concerns </a:t>
            </a:r>
          </a:p>
        </p:txBody>
      </p:sp>
      <p:pic>
        <p:nvPicPr>
          <p:cNvPr id="17412" name="Picture 4"/>
          <p:cNvPicPr>
            <a:picLocks noChangeAspect="1" noChangeArrowheads="1"/>
          </p:cNvPicPr>
          <p:nvPr/>
        </p:nvPicPr>
        <p:blipFill>
          <a:blip r:embed="rId3" cstate="print"/>
          <a:srcRect/>
          <a:stretch>
            <a:fillRect/>
          </a:stretch>
        </p:blipFill>
        <p:spPr bwMode="auto">
          <a:xfrm>
            <a:off x="3535363" y="1711325"/>
            <a:ext cx="5573712" cy="4314825"/>
          </a:xfrm>
          <a:prstGeom prst="rect">
            <a:avLst/>
          </a:prstGeom>
          <a:noFill/>
          <a:ln w="9525">
            <a:noFill/>
            <a:miter lim="800000"/>
            <a:headEnd/>
            <a:tailEnd/>
          </a:ln>
        </p:spPr>
      </p:pic>
      <p:sp>
        <p:nvSpPr>
          <p:cNvPr id="36870" name="Rectangle 5"/>
          <p:cNvSpPr>
            <a:spLocks noChangeArrowheads="1"/>
          </p:cNvSpPr>
          <p:nvPr/>
        </p:nvSpPr>
        <p:spPr bwMode="auto">
          <a:xfrm>
            <a:off x="273050" y="2411413"/>
            <a:ext cx="3562350" cy="2365375"/>
          </a:xfrm>
          <a:prstGeom prst="rect">
            <a:avLst/>
          </a:prstGeom>
          <a:noFill/>
          <a:ln w="9525">
            <a:noFill/>
            <a:miter lim="800000"/>
            <a:headEnd/>
            <a:tailEnd/>
          </a:ln>
        </p:spPr>
        <p:txBody>
          <a:bodyPr/>
          <a:lstStyle/>
          <a:p>
            <a:pPr marL="342900" indent="-342900">
              <a:lnSpc>
                <a:spcPct val="85000"/>
              </a:lnSpc>
              <a:spcBef>
                <a:spcPct val="20000"/>
              </a:spcBef>
              <a:buFontTx/>
              <a:buChar char="•"/>
              <a:defRPr/>
            </a:pPr>
            <a:endParaRPr lang="en-US" sz="2800" dirty="0">
              <a:solidFill>
                <a:schemeClr val="bg1"/>
              </a:solidFill>
              <a:latin typeface="+mn-lt"/>
            </a:endParaRPr>
          </a:p>
        </p:txBody>
      </p:sp>
      <p:sp>
        <p:nvSpPr>
          <p:cNvPr id="7" name="TextBox 6"/>
          <p:cNvSpPr txBox="1"/>
          <p:nvPr/>
        </p:nvSpPr>
        <p:spPr>
          <a:xfrm>
            <a:off x="6359525" y="4367213"/>
            <a:ext cx="1870075" cy="708025"/>
          </a:xfrm>
          <a:prstGeom prst="rect">
            <a:avLst/>
          </a:prstGeom>
          <a:gradFill>
            <a:gsLst>
              <a:gs pos="0">
                <a:schemeClr val="accent1">
                  <a:shade val="30000"/>
                  <a:satMod val="115000"/>
                  <a:alpha val="30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p>
            <a:pPr>
              <a:defRPr/>
            </a:pPr>
            <a:endParaRPr lang="en-US" dirty="0"/>
          </a:p>
          <a:p>
            <a:pPr>
              <a:defRPr/>
            </a:pPr>
            <a:r>
              <a:rPr lang="en-US" dirty="0"/>
              <a:t>LBTI Limits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r>
              <a:rPr lang="en-US" sz="4000" smtClean="0"/>
              <a:t>Future Capabilities</a:t>
            </a:r>
          </a:p>
        </p:txBody>
      </p:sp>
      <p:pic>
        <p:nvPicPr>
          <p:cNvPr id="18435" name="Picture 4" descr="fomalhautcomp1"/>
          <p:cNvPicPr>
            <a:picLocks noChangeAspect="1" noChangeArrowheads="1"/>
          </p:cNvPicPr>
          <p:nvPr/>
        </p:nvPicPr>
        <p:blipFill>
          <a:blip r:embed="rId3" cstate="print"/>
          <a:srcRect/>
          <a:stretch>
            <a:fillRect/>
          </a:stretch>
        </p:blipFill>
        <p:spPr bwMode="auto">
          <a:xfrm>
            <a:off x="4389438" y="4102100"/>
            <a:ext cx="4495800" cy="2755900"/>
          </a:xfrm>
          <a:prstGeom prst="rect">
            <a:avLst/>
          </a:prstGeom>
          <a:noFill/>
          <a:ln w="9525">
            <a:noFill/>
            <a:miter lim="800000"/>
            <a:headEnd/>
            <a:tailEnd/>
          </a:ln>
        </p:spPr>
      </p:pic>
      <p:sp>
        <p:nvSpPr>
          <p:cNvPr id="17413" name="Rectangle 5"/>
          <p:cNvSpPr>
            <a:spLocks noChangeArrowheads="1"/>
          </p:cNvSpPr>
          <p:nvPr/>
        </p:nvSpPr>
        <p:spPr bwMode="auto">
          <a:xfrm>
            <a:off x="477838" y="965200"/>
            <a:ext cx="8283575" cy="1066800"/>
          </a:xfrm>
          <a:prstGeom prst="rect">
            <a:avLst/>
          </a:prstGeom>
          <a:noFill/>
          <a:ln w="9525">
            <a:noFill/>
            <a:miter lim="800000"/>
            <a:headEnd/>
            <a:tailEnd/>
          </a:ln>
        </p:spPr>
        <p:txBody>
          <a:bodyPr/>
          <a:lstStyle/>
          <a:p>
            <a:pPr marL="514350" indent="-514350">
              <a:spcBef>
                <a:spcPct val="20000"/>
              </a:spcBef>
              <a:buFont typeface="Arial" pitchFamily="34" charset="0"/>
              <a:buChar char="•"/>
              <a:defRPr/>
            </a:pPr>
            <a:r>
              <a:rPr lang="en-US" sz="2800" dirty="0">
                <a:solidFill>
                  <a:schemeClr val="bg1"/>
                </a:solidFill>
              </a:rPr>
              <a:t>Herschel/SCUBA-2 will map dozens of resolved systems, probing cold dust (160 um) 3-10x more sensitive/resolution than Spitzer</a:t>
            </a:r>
          </a:p>
          <a:p>
            <a:pPr marL="514350" indent="-514350">
              <a:spcBef>
                <a:spcPct val="20000"/>
              </a:spcBef>
              <a:buFont typeface="Arial" pitchFamily="34" charset="0"/>
              <a:buChar char="•"/>
              <a:defRPr/>
            </a:pPr>
            <a:r>
              <a:rPr lang="en-US" sz="2800" dirty="0">
                <a:solidFill>
                  <a:schemeClr val="bg1"/>
                </a:solidFill>
              </a:rPr>
              <a:t>JWST/MIRI and NIRCAM will give resolved, spectroscopic maps of brightest, biggest disks allowing detailed study of structure, including composition gradients</a:t>
            </a:r>
          </a:p>
          <a:p>
            <a:pPr marL="457200" indent="-457200">
              <a:spcBef>
                <a:spcPct val="20000"/>
              </a:spcBef>
              <a:buFont typeface="Arial" pitchFamily="34" charset="0"/>
              <a:buChar char="•"/>
              <a:defRPr/>
            </a:pPr>
            <a:endParaRPr lang="en-US" sz="2400" dirty="0">
              <a:solidFill>
                <a:schemeClr val="bg1"/>
              </a:solidFill>
            </a:endParaRPr>
          </a:p>
        </p:txBody>
      </p:sp>
      <p:pic>
        <p:nvPicPr>
          <p:cNvPr id="18437" name="Picture 6"/>
          <p:cNvPicPr>
            <a:picLocks noChangeAspect="1" noChangeArrowheads="1"/>
          </p:cNvPicPr>
          <p:nvPr/>
        </p:nvPicPr>
        <p:blipFill>
          <a:blip r:embed="rId4" cstate="print"/>
          <a:srcRect t="8020" b="5179"/>
          <a:stretch>
            <a:fillRect/>
          </a:stretch>
        </p:blipFill>
        <p:spPr bwMode="auto">
          <a:xfrm>
            <a:off x="436563" y="4151313"/>
            <a:ext cx="3657600" cy="2554287"/>
          </a:xfrm>
          <a:prstGeom prst="rect">
            <a:avLst/>
          </a:prstGeom>
          <a:noFill/>
          <a:ln w="9525">
            <a:noFill/>
            <a:miter lim="800000"/>
            <a:headEnd/>
            <a:tailEnd/>
          </a:ln>
        </p:spPr>
      </p:pic>
      <p:sp>
        <p:nvSpPr>
          <p:cNvPr id="18438" name="Text Box 7"/>
          <p:cNvSpPr txBox="1">
            <a:spLocks noChangeArrowheads="1"/>
          </p:cNvSpPr>
          <p:nvPr/>
        </p:nvSpPr>
        <p:spPr bwMode="auto">
          <a:xfrm>
            <a:off x="6096000" y="4191000"/>
            <a:ext cx="1274763" cy="369888"/>
          </a:xfrm>
          <a:prstGeom prst="rect">
            <a:avLst/>
          </a:prstGeom>
          <a:noFill/>
          <a:ln w="9525">
            <a:noFill/>
            <a:miter lim="800000"/>
            <a:headEnd/>
            <a:tailEnd/>
          </a:ln>
        </p:spPr>
        <p:txBody>
          <a:bodyPr wrap="none">
            <a:spAutoFit/>
          </a:bodyPr>
          <a:lstStyle/>
          <a:p>
            <a:r>
              <a:rPr lang="en-US" sz="1800">
                <a:solidFill>
                  <a:schemeClr val="bg1"/>
                </a:solidFill>
              </a:rPr>
              <a:t>Fomalhaut</a:t>
            </a:r>
          </a:p>
        </p:txBody>
      </p:sp>
      <p:sp>
        <p:nvSpPr>
          <p:cNvPr id="18439" name="Text Box 8"/>
          <p:cNvSpPr txBox="1">
            <a:spLocks noChangeArrowheads="1"/>
          </p:cNvSpPr>
          <p:nvPr/>
        </p:nvSpPr>
        <p:spPr bwMode="auto">
          <a:xfrm>
            <a:off x="4783138" y="6461125"/>
            <a:ext cx="903287" cy="369888"/>
          </a:xfrm>
          <a:prstGeom prst="rect">
            <a:avLst/>
          </a:prstGeom>
          <a:noFill/>
          <a:ln w="9525">
            <a:noFill/>
            <a:miter lim="800000"/>
            <a:headEnd/>
            <a:tailEnd/>
          </a:ln>
        </p:spPr>
        <p:txBody>
          <a:bodyPr wrap="none">
            <a:spAutoFit/>
          </a:bodyPr>
          <a:lstStyle/>
          <a:p>
            <a:r>
              <a:rPr lang="en-US" sz="1800">
                <a:solidFill>
                  <a:schemeClr val="bg1"/>
                </a:solidFill>
              </a:rPr>
              <a:t>Spitzer</a:t>
            </a:r>
          </a:p>
        </p:txBody>
      </p:sp>
      <p:sp>
        <p:nvSpPr>
          <p:cNvPr id="18440" name="Text Box 9"/>
          <p:cNvSpPr txBox="1">
            <a:spLocks noChangeArrowheads="1"/>
          </p:cNvSpPr>
          <p:nvPr/>
        </p:nvSpPr>
        <p:spPr bwMode="auto">
          <a:xfrm>
            <a:off x="7545388" y="6461125"/>
            <a:ext cx="1365250" cy="369888"/>
          </a:xfrm>
          <a:prstGeom prst="rect">
            <a:avLst/>
          </a:prstGeom>
          <a:noFill/>
          <a:ln w="9525">
            <a:noFill/>
            <a:miter lim="800000"/>
            <a:headEnd/>
            <a:tailEnd/>
          </a:ln>
        </p:spPr>
        <p:txBody>
          <a:bodyPr wrap="none">
            <a:spAutoFit/>
          </a:bodyPr>
          <a:lstStyle/>
          <a:p>
            <a:r>
              <a:rPr lang="en-US" sz="1800">
                <a:solidFill>
                  <a:schemeClr val="bg1"/>
                </a:solidFill>
              </a:rPr>
              <a:t>JWST/MIRI</a:t>
            </a:r>
          </a:p>
        </p:txBody>
      </p:sp>
      <p:sp>
        <p:nvSpPr>
          <p:cNvPr id="18441" name="Text Box 10"/>
          <p:cNvSpPr txBox="1">
            <a:spLocks noChangeArrowheads="1"/>
          </p:cNvSpPr>
          <p:nvPr/>
        </p:nvSpPr>
        <p:spPr bwMode="auto">
          <a:xfrm>
            <a:off x="990600" y="5943600"/>
            <a:ext cx="1787525" cy="646113"/>
          </a:xfrm>
          <a:prstGeom prst="rect">
            <a:avLst/>
          </a:prstGeom>
          <a:noFill/>
          <a:ln w="9525">
            <a:noFill/>
            <a:miter lim="800000"/>
            <a:headEnd/>
            <a:tailEnd/>
          </a:ln>
        </p:spPr>
        <p:txBody>
          <a:bodyPr wrap="none">
            <a:spAutoFit/>
          </a:bodyPr>
          <a:lstStyle/>
          <a:p>
            <a:r>
              <a:rPr lang="en-US" sz="1800">
                <a:solidFill>
                  <a:schemeClr val="bg1"/>
                </a:solidFill>
              </a:rPr>
              <a:t>JWST/NIRCAM</a:t>
            </a:r>
          </a:p>
          <a:p>
            <a:r>
              <a:rPr lang="en-US" sz="1800">
                <a:solidFill>
                  <a:schemeClr val="bg1"/>
                </a:solidFill>
              </a:rPr>
              <a:t>Vega at 100 pc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858000"/>
            <a:chOff x="0" y="0"/>
            <a:chExt cx="9144000" cy="6858000"/>
          </a:xfrm>
        </p:grpSpPr>
        <p:pic>
          <p:nvPicPr>
            <p:cNvPr id="19460" name="Picture 3749091" descr="S26Picture 3749091"/>
            <p:cNvPicPr>
              <a:picLocks noChangeAspect="1" noChangeArrowheads="1"/>
            </p:cNvPicPr>
            <p:nvPr>
              <p:custDataLst>
                <p:tags r:id="rId1"/>
              </p:custDataLst>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9461" name="Text Box 3"/>
            <p:cNvSpPr txBox="1">
              <a:spLocks noChangeArrowheads="1"/>
            </p:cNvSpPr>
            <p:nvPr/>
          </p:nvSpPr>
          <p:spPr bwMode="auto">
            <a:xfrm>
              <a:off x="166048" y="2404281"/>
              <a:ext cx="2891051" cy="2308324"/>
            </a:xfrm>
            <a:prstGeom prst="rect">
              <a:avLst/>
            </a:prstGeom>
            <a:noFill/>
            <a:ln w="9525">
              <a:noFill/>
              <a:miter lim="800000"/>
              <a:headEnd/>
              <a:tailEnd/>
            </a:ln>
          </p:spPr>
          <p:txBody>
            <a:bodyPr>
              <a:spAutoFit/>
            </a:bodyPr>
            <a:lstStyle/>
            <a:p>
              <a:pPr eaLnBrk="0" hangingPunct="0">
                <a:spcBef>
                  <a:spcPct val="50000"/>
                </a:spcBef>
              </a:pPr>
              <a:r>
                <a:rPr lang="en-US" sz="3600" i="1">
                  <a:solidFill>
                    <a:srgbClr val="FFEA47"/>
                  </a:solidFill>
                </a:rPr>
                <a:t>Stars are a billion         times brighter …</a:t>
              </a:r>
              <a:endParaRPr lang="en-US" sz="3600"/>
            </a:p>
          </p:txBody>
        </p:sp>
      </p:grpSp>
      <p:sp>
        <p:nvSpPr>
          <p:cNvPr id="19459" name="Title 3"/>
          <p:cNvSpPr>
            <a:spLocks noGrp="1"/>
          </p:cNvSpPr>
          <p:nvPr>
            <p:ph type="title"/>
          </p:nvPr>
        </p:nvSpPr>
        <p:spPr>
          <a:xfrm>
            <a:off x="0" y="0"/>
            <a:ext cx="9144000" cy="1143000"/>
          </a:xfrm>
        </p:spPr>
        <p:txBody>
          <a:bodyPr/>
          <a:lstStyle/>
          <a:p>
            <a:r>
              <a:rPr lang="en-US" sz="3200" smtClean="0"/>
              <a:t>Why Should NASA Care About Zodi? The  Local or ExoZodi Challenge To Planet Detection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66405" descr="S27Picture 466405"/>
          <p:cNvPicPr>
            <a:picLocks noChangeAspect="1" noChangeArrowheads="1"/>
          </p:cNvPicPr>
          <p:nvPr>
            <p:custDataLst>
              <p:tags r:id="rId1"/>
            </p:custDataLst>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0483" name="Text Box 3"/>
          <p:cNvSpPr txBox="1">
            <a:spLocks noChangeArrowheads="1"/>
          </p:cNvSpPr>
          <p:nvPr/>
        </p:nvSpPr>
        <p:spPr bwMode="auto">
          <a:xfrm>
            <a:off x="381000" y="152400"/>
            <a:ext cx="8915400" cy="641350"/>
          </a:xfrm>
          <a:prstGeom prst="rect">
            <a:avLst/>
          </a:prstGeom>
          <a:noFill/>
          <a:ln w="9525">
            <a:noFill/>
            <a:miter lim="800000"/>
            <a:headEnd/>
            <a:tailEnd/>
          </a:ln>
        </p:spPr>
        <p:txBody>
          <a:bodyPr>
            <a:spAutoFit/>
          </a:bodyPr>
          <a:lstStyle/>
          <a:p>
            <a:pPr eaLnBrk="0" hangingPunct="0">
              <a:spcBef>
                <a:spcPct val="50000"/>
              </a:spcBef>
            </a:pPr>
            <a:r>
              <a:rPr lang="en-US" sz="3600" i="1">
                <a:solidFill>
                  <a:srgbClr val="FFEA47"/>
                </a:solidFill>
              </a:rPr>
              <a:t>…than the planet</a:t>
            </a:r>
            <a:endParaRPr lang="en-US" sz="3600"/>
          </a:p>
        </p:txBody>
      </p:sp>
      <p:sp>
        <p:nvSpPr>
          <p:cNvPr id="81924" name="Line 4"/>
          <p:cNvSpPr>
            <a:spLocks noChangeShapeType="1"/>
          </p:cNvSpPr>
          <p:nvPr/>
        </p:nvSpPr>
        <p:spPr bwMode="auto">
          <a:xfrm>
            <a:off x="2743200" y="2819400"/>
            <a:ext cx="838200" cy="0"/>
          </a:xfrm>
          <a:prstGeom prst="line">
            <a:avLst/>
          </a:prstGeom>
          <a:noFill/>
          <a:ln w="57150">
            <a:solidFill>
              <a:srgbClr val="FFCC33"/>
            </a:solidFill>
            <a:round/>
            <a:headEnd/>
            <a:tailEnd type="triangle" w="med" len="med"/>
          </a:ln>
        </p:spPr>
        <p:txBody>
          <a:bodyPr wrap="none" anchor="ctr"/>
          <a:lstStyle/>
          <a:p>
            <a:endParaRPr lang="en-US"/>
          </a:p>
        </p:txBody>
      </p:sp>
      <p:sp>
        <p:nvSpPr>
          <p:cNvPr id="81925" name="Rectangle 5"/>
          <p:cNvSpPr>
            <a:spLocks noChangeArrowheads="1"/>
          </p:cNvSpPr>
          <p:nvPr/>
        </p:nvSpPr>
        <p:spPr bwMode="auto">
          <a:xfrm>
            <a:off x="0" y="1981200"/>
            <a:ext cx="2571750" cy="1190625"/>
          </a:xfrm>
          <a:prstGeom prst="rect">
            <a:avLst/>
          </a:prstGeom>
          <a:noFill/>
          <a:ln w="9525">
            <a:noFill/>
            <a:miter lim="800000"/>
            <a:headEnd/>
            <a:tailEnd/>
          </a:ln>
        </p:spPr>
        <p:txBody>
          <a:bodyPr wrap="none">
            <a:spAutoFit/>
          </a:bodyPr>
          <a:lstStyle/>
          <a:p>
            <a:pPr eaLnBrk="0" hangingPunct="0"/>
            <a:r>
              <a:rPr lang="en-US" sz="3600" i="1">
                <a:solidFill>
                  <a:srgbClr val="FFEA47"/>
                </a:solidFill>
              </a:rPr>
              <a:t>…hidden </a:t>
            </a:r>
          </a:p>
          <a:p>
            <a:pPr eaLnBrk="0" hangingPunct="0"/>
            <a:r>
              <a:rPr lang="en-US" sz="3600" i="1">
                <a:solidFill>
                  <a:srgbClr val="FFEA47"/>
                </a:solidFill>
              </a:rPr>
              <a:t>in the glare.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48696" presetClass="entr" presetSubtype="174099800" fill="hold" grpId="0" nodeType="clickEffect">
                                  <p:stCondLst>
                                    <p:cond delay="0"/>
                                  </p:stCondLst>
                                  <p:childTnLst>
                                    <p:set>
                                      <p:cBhvr>
                                        <p:cTn id="6" dur="1" fill="hold">
                                          <p:stCondLst>
                                            <p:cond delay="499"/>
                                          </p:stCondLst>
                                        </p:cTn>
                                        <p:tgtEl>
                                          <p:spTgt spid="81925"/>
                                        </p:tgtEl>
                                        <p:attrNameLst>
                                          <p:attrName>style.visibility</p:attrName>
                                        </p:attrNameLst>
                                      </p:cBhvr>
                                      <p:to>
                                        <p:strVal val="visible"/>
                                      </p:to>
                                    </p:set>
                                  </p:childTnLst>
                                </p:cTn>
                              </p:par>
                            </p:childTnLst>
                          </p:cTn>
                        </p:par>
                        <p:par>
                          <p:cTn id="7" fill="hold">
                            <p:stCondLst>
                              <p:cond delay="500"/>
                            </p:stCondLst>
                            <p:childTnLst>
                              <p:par>
                                <p:cTn id="8" presetID="0" presetClass="entr" presetSubtype="174099592" fill="hold" grpId="0" nodeType="afterEffect">
                                  <p:stCondLst>
                                    <p:cond delay="0"/>
                                  </p:stCondLst>
                                  <p:childTnLst>
                                    <p:set>
                                      <p:cBhvr>
                                        <p:cTn id="9" dur="1" fill="hold">
                                          <p:stCondLst>
                                            <p:cond delay="499"/>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odiakallicht-16mm-g"/>
          <p:cNvPicPr>
            <a:picLocks noGrp="1" noChangeAspect="1" noChangeArrowheads="1"/>
          </p:cNvPicPr>
          <p:nvPr>
            <p:ph sz="half" idx="1"/>
          </p:nvPr>
        </p:nvPicPr>
        <p:blipFill>
          <a:blip r:embed="rId3" cstate="print"/>
          <a:srcRect t="17500" b="7500"/>
          <a:stretch>
            <a:fillRect/>
          </a:stretch>
        </p:blipFill>
        <p:spPr>
          <a:xfrm>
            <a:off x="1371600" y="0"/>
            <a:ext cx="6858000" cy="6858000"/>
          </a:xfrm>
          <a:noFill/>
        </p:spPr>
      </p:pic>
      <p:sp>
        <p:nvSpPr>
          <p:cNvPr id="3075" name="Rectangle 3"/>
          <p:cNvSpPr>
            <a:spLocks noGrp="1" noChangeArrowheads="1"/>
          </p:cNvSpPr>
          <p:nvPr>
            <p:ph type="title"/>
          </p:nvPr>
        </p:nvSpPr>
        <p:spPr>
          <a:xfrm>
            <a:off x="0" y="-152400"/>
            <a:ext cx="8915400" cy="1143000"/>
          </a:xfrm>
        </p:spPr>
        <p:txBody>
          <a:bodyPr/>
          <a:lstStyle/>
          <a:p>
            <a:pPr eaLnBrk="1" hangingPunct="1"/>
            <a:r>
              <a:rPr lang="en-US" sz="4000" smtClean="0"/>
              <a:t>Debris Disks and Formation of Planets</a:t>
            </a:r>
          </a:p>
        </p:txBody>
      </p:sp>
      <p:grpSp>
        <p:nvGrpSpPr>
          <p:cNvPr id="3076" name="Group 5"/>
          <p:cNvGrpSpPr>
            <a:grpSpLocks/>
          </p:cNvGrpSpPr>
          <p:nvPr/>
        </p:nvGrpSpPr>
        <p:grpSpPr bwMode="auto">
          <a:xfrm>
            <a:off x="-36513" y="5014913"/>
            <a:ext cx="9180513" cy="1843087"/>
            <a:chOff x="-23" y="3159"/>
            <a:chExt cx="5783" cy="1161"/>
          </a:xfrm>
        </p:grpSpPr>
        <p:pic>
          <p:nvPicPr>
            <p:cNvPr id="3078" name="Picture 6"/>
            <p:cNvPicPr>
              <a:picLocks noChangeAspect="1" noChangeArrowheads="1"/>
            </p:cNvPicPr>
            <p:nvPr/>
          </p:nvPicPr>
          <p:blipFill>
            <a:blip r:embed="rId4" cstate="print"/>
            <a:srcRect/>
            <a:stretch>
              <a:fillRect/>
            </a:stretch>
          </p:blipFill>
          <p:spPr bwMode="auto">
            <a:xfrm>
              <a:off x="3744" y="3186"/>
              <a:ext cx="2016" cy="1134"/>
            </a:xfrm>
            <a:prstGeom prst="rect">
              <a:avLst/>
            </a:prstGeom>
            <a:noFill/>
            <a:ln w="9525">
              <a:no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0" y="3159"/>
              <a:ext cx="2112" cy="1161"/>
            </a:xfrm>
            <a:prstGeom prst="rect">
              <a:avLst/>
            </a:prstGeom>
            <a:noFill/>
            <a:ln w="9525">
              <a:noFill/>
              <a:miter lim="800000"/>
              <a:headEnd/>
              <a:tailEnd/>
            </a:ln>
          </p:spPr>
        </p:pic>
        <p:sp>
          <p:nvSpPr>
            <p:cNvPr id="3080" name="Text Box 8"/>
            <p:cNvSpPr txBox="1">
              <a:spLocks noChangeArrowheads="1"/>
            </p:cNvSpPr>
            <p:nvPr/>
          </p:nvSpPr>
          <p:spPr bwMode="auto">
            <a:xfrm>
              <a:off x="-23" y="4089"/>
              <a:ext cx="887" cy="231"/>
            </a:xfrm>
            <a:prstGeom prst="rect">
              <a:avLst/>
            </a:prstGeom>
            <a:noFill/>
            <a:ln w="9525">
              <a:noFill/>
              <a:miter lim="800000"/>
              <a:headEnd/>
              <a:tailEnd/>
            </a:ln>
          </p:spPr>
          <p:txBody>
            <a:bodyPr wrap="none">
              <a:spAutoFit/>
            </a:bodyPr>
            <a:lstStyle/>
            <a:p>
              <a:r>
                <a:rPr lang="en-US" sz="1800">
                  <a:solidFill>
                    <a:schemeClr val="bg1"/>
                  </a:solidFill>
                  <a:cs typeface="Arial" charset="0"/>
                </a:rPr>
                <a:t>COBE 3 </a:t>
              </a:r>
              <a:r>
                <a:rPr lang="en-US" sz="1800">
                  <a:solidFill>
                    <a:schemeClr val="bg1"/>
                  </a:solidFill>
                  <a:latin typeface="Symbol" pitchFamily="18" charset="2"/>
                  <a:cs typeface="Arial" charset="0"/>
                </a:rPr>
                <a:t>m</a:t>
              </a:r>
              <a:r>
                <a:rPr lang="en-US" sz="1800">
                  <a:solidFill>
                    <a:schemeClr val="bg1"/>
                  </a:solidFill>
                  <a:cs typeface="Arial" charset="0"/>
                </a:rPr>
                <a:t>m</a:t>
              </a:r>
            </a:p>
          </p:txBody>
        </p:sp>
        <p:sp>
          <p:nvSpPr>
            <p:cNvPr id="3081" name="Text Box 9"/>
            <p:cNvSpPr txBox="1">
              <a:spLocks noChangeArrowheads="1"/>
            </p:cNvSpPr>
            <p:nvPr/>
          </p:nvSpPr>
          <p:spPr bwMode="auto">
            <a:xfrm>
              <a:off x="3840" y="4089"/>
              <a:ext cx="967" cy="231"/>
            </a:xfrm>
            <a:prstGeom prst="rect">
              <a:avLst/>
            </a:prstGeom>
            <a:noFill/>
            <a:ln w="9525">
              <a:noFill/>
              <a:miter lim="800000"/>
              <a:headEnd/>
              <a:tailEnd/>
            </a:ln>
          </p:spPr>
          <p:txBody>
            <a:bodyPr wrap="none">
              <a:spAutoFit/>
            </a:bodyPr>
            <a:lstStyle/>
            <a:p>
              <a:r>
                <a:rPr lang="en-US" sz="1800">
                  <a:solidFill>
                    <a:schemeClr val="bg1"/>
                  </a:solidFill>
                  <a:cs typeface="Arial" charset="0"/>
                </a:rPr>
                <a:t>COBE 25 </a:t>
              </a:r>
              <a:r>
                <a:rPr lang="en-US" sz="1800">
                  <a:solidFill>
                    <a:schemeClr val="bg1"/>
                  </a:solidFill>
                  <a:latin typeface="Symbol" pitchFamily="18" charset="2"/>
                  <a:cs typeface="Arial" charset="0"/>
                </a:rPr>
                <a:t>m</a:t>
              </a:r>
              <a:r>
                <a:rPr lang="en-US" sz="1800">
                  <a:solidFill>
                    <a:schemeClr val="bg1"/>
                  </a:solidFill>
                  <a:cs typeface="Arial" charset="0"/>
                </a:rPr>
                <a:t>m</a:t>
              </a:r>
            </a:p>
          </p:txBody>
        </p:sp>
      </p:grpSp>
      <p:sp>
        <p:nvSpPr>
          <p:cNvPr id="70666" name="Rectangle 10"/>
          <p:cNvSpPr>
            <a:spLocks noChangeArrowheads="1"/>
          </p:cNvSpPr>
          <p:nvPr/>
        </p:nvSpPr>
        <p:spPr bwMode="auto">
          <a:xfrm>
            <a:off x="228600" y="685800"/>
            <a:ext cx="8686800" cy="4525963"/>
          </a:xfrm>
          <a:prstGeom prst="rect">
            <a:avLst/>
          </a:prstGeom>
          <a:noFill/>
          <a:ln w="9525">
            <a:noFill/>
            <a:miter lim="800000"/>
            <a:headEnd/>
            <a:tailEnd/>
          </a:ln>
        </p:spPr>
        <p:txBody>
          <a:bodyPr/>
          <a:lstStyle/>
          <a:p>
            <a:pPr marL="342900" indent="-342900">
              <a:lnSpc>
                <a:spcPct val="80000"/>
              </a:lnSpc>
              <a:spcBef>
                <a:spcPct val="10000"/>
              </a:spcBef>
              <a:buFontTx/>
              <a:buChar char="•"/>
            </a:pPr>
            <a:r>
              <a:rPr lang="en-US" sz="2400">
                <a:solidFill>
                  <a:schemeClr val="bg1"/>
                </a:solidFill>
              </a:rPr>
              <a:t>Prediction of debris disks by Witteborn  et al (Icarus 1982)</a:t>
            </a:r>
          </a:p>
          <a:p>
            <a:pPr marL="742950" lvl="1" indent="-285750">
              <a:lnSpc>
                <a:spcPct val="80000"/>
              </a:lnSpc>
              <a:spcBef>
                <a:spcPct val="10000"/>
              </a:spcBef>
              <a:buFontTx/>
              <a:buChar char="–"/>
            </a:pPr>
            <a:r>
              <a:rPr lang="en-US">
                <a:solidFill>
                  <a:schemeClr val="bg1"/>
                </a:solidFill>
              </a:rPr>
              <a:t>“</a:t>
            </a:r>
            <a:r>
              <a:rPr lang="en-US">
                <a:solidFill>
                  <a:srgbClr val="FFFF00"/>
                </a:solidFill>
              </a:rPr>
              <a:t>Accretion models of planet formation and the early cratering history of the solar system suggest that planet formation is accompanied by a cloud of debris resulting from accumulation and fragmentation.</a:t>
            </a:r>
            <a:r>
              <a:rPr lang="en-US">
                <a:solidFill>
                  <a:schemeClr val="bg1"/>
                </a:solidFill>
              </a:rPr>
              <a:t> A rough estimate of the infrared luminosities of debris clouds is presented for </a:t>
            </a:r>
            <a:r>
              <a:rPr lang="en-US">
                <a:solidFill>
                  <a:srgbClr val="FFFF00"/>
                </a:solidFill>
              </a:rPr>
              <a:t>comparison with measured 10-micron luminosities of young stars</a:t>
            </a:r>
            <a:r>
              <a:rPr lang="en-US">
                <a:solidFill>
                  <a:schemeClr val="bg1"/>
                </a:solidFill>
              </a:rPr>
              <a:t>. New measurements of 13 F, G, and K main-sequence stars of the Ursa Major Stream, which is thought to be about 270-million years old, place </a:t>
            </a:r>
            <a:r>
              <a:rPr lang="en-US">
                <a:solidFill>
                  <a:srgbClr val="FFFF00"/>
                </a:solidFill>
              </a:rPr>
              <a:t>constraints on the amount of debris</a:t>
            </a:r>
            <a:r>
              <a:rPr lang="en-US">
                <a:solidFill>
                  <a:schemeClr val="bg1"/>
                </a:solidFill>
              </a:rPr>
              <a:t> which could be present near these stars.”</a:t>
            </a:r>
          </a:p>
          <a:p>
            <a:pPr marL="342900" indent="-342900">
              <a:lnSpc>
                <a:spcPct val="80000"/>
              </a:lnSpc>
              <a:spcBef>
                <a:spcPct val="10000"/>
              </a:spcBef>
              <a:buFontTx/>
              <a:buChar char="•"/>
            </a:pPr>
            <a:r>
              <a:rPr lang="en-US" sz="2400">
                <a:solidFill>
                  <a:schemeClr val="bg1"/>
                </a:solidFill>
              </a:rPr>
              <a:t>IRAS discoveries followed in 1984 (Aumann, Gillett et al) </a:t>
            </a:r>
          </a:p>
          <a:p>
            <a:pPr marL="342900" indent="-342900">
              <a:lnSpc>
                <a:spcPct val="80000"/>
              </a:lnSpc>
              <a:spcBef>
                <a:spcPct val="10000"/>
              </a:spcBef>
              <a:buFontTx/>
              <a:buChar char="•"/>
            </a:pPr>
            <a:r>
              <a:rPr lang="en-US" sz="2400">
                <a:solidFill>
                  <a:schemeClr val="bg1"/>
                </a:solidFill>
                <a:sym typeface="Wingdings" pitchFamily="2" charset="2"/>
              </a:rPr>
              <a:t>Fractional luminosity, Ld/L*, a convenient metric</a:t>
            </a:r>
          </a:p>
          <a:p>
            <a:pPr marL="742950" lvl="1" indent="-285750">
              <a:lnSpc>
                <a:spcPct val="80000"/>
              </a:lnSpc>
              <a:spcBef>
                <a:spcPct val="10000"/>
              </a:spcBef>
              <a:buFontTx/>
              <a:buChar char="–"/>
            </a:pPr>
            <a:r>
              <a:rPr lang="en-US">
                <a:solidFill>
                  <a:schemeClr val="bg1"/>
                </a:solidFill>
                <a:sym typeface="Wingdings" pitchFamily="2" charset="2"/>
              </a:rPr>
              <a:t>1-10</a:t>
            </a:r>
            <a:r>
              <a:rPr lang="en-US" baseline="30000">
                <a:solidFill>
                  <a:schemeClr val="bg1"/>
                </a:solidFill>
                <a:sym typeface="Wingdings" pitchFamily="2" charset="2"/>
              </a:rPr>
              <a:t>-2</a:t>
            </a:r>
            <a:r>
              <a:rPr lang="en-US">
                <a:solidFill>
                  <a:schemeClr val="bg1"/>
                </a:solidFill>
                <a:sym typeface="Wingdings" pitchFamily="2" charset="2"/>
              </a:rPr>
              <a:t>  for protostars &amp; classical T Tauri stars</a:t>
            </a:r>
          </a:p>
          <a:p>
            <a:pPr marL="742950" lvl="1" indent="-285750">
              <a:lnSpc>
                <a:spcPct val="80000"/>
              </a:lnSpc>
              <a:spcBef>
                <a:spcPct val="10000"/>
              </a:spcBef>
              <a:buFontTx/>
              <a:buChar char="–"/>
            </a:pPr>
            <a:r>
              <a:rPr lang="en-US">
                <a:solidFill>
                  <a:schemeClr val="bg1"/>
                </a:solidFill>
                <a:sym typeface="Wingdings" pitchFamily="2" charset="2"/>
              </a:rPr>
              <a:t>10</a:t>
            </a:r>
            <a:r>
              <a:rPr lang="en-US" baseline="30000">
                <a:solidFill>
                  <a:schemeClr val="bg1"/>
                </a:solidFill>
                <a:sym typeface="Wingdings" pitchFamily="2" charset="2"/>
              </a:rPr>
              <a:t>-3</a:t>
            </a:r>
            <a:r>
              <a:rPr lang="en-US">
                <a:solidFill>
                  <a:schemeClr val="bg1"/>
                </a:solidFill>
                <a:sym typeface="Wingdings" pitchFamily="2" charset="2"/>
              </a:rPr>
              <a:t> to 10</a:t>
            </a:r>
            <a:r>
              <a:rPr lang="en-US" baseline="30000">
                <a:solidFill>
                  <a:schemeClr val="bg1"/>
                </a:solidFill>
                <a:sym typeface="Wingdings" pitchFamily="2" charset="2"/>
              </a:rPr>
              <a:t>-4</a:t>
            </a:r>
            <a:r>
              <a:rPr lang="en-US">
                <a:solidFill>
                  <a:schemeClr val="bg1"/>
                </a:solidFill>
                <a:sym typeface="Wingdings" pitchFamily="2" charset="2"/>
              </a:rPr>
              <a:t> for brightest, youngest (?) disks --- accessible to non-IR</a:t>
            </a:r>
          </a:p>
          <a:p>
            <a:pPr marL="742950" lvl="1" indent="-285750">
              <a:lnSpc>
                <a:spcPct val="80000"/>
              </a:lnSpc>
              <a:spcBef>
                <a:spcPct val="10000"/>
              </a:spcBef>
              <a:buFontTx/>
              <a:buChar char="–"/>
            </a:pPr>
            <a:r>
              <a:rPr lang="en-US">
                <a:solidFill>
                  <a:schemeClr val="bg1"/>
                </a:solidFill>
                <a:sym typeface="Wingdings" pitchFamily="2" charset="2"/>
              </a:rPr>
              <a:t>10</a:t>
            </a:r>
            <a:r>
              <a:rPr lang="en-US" baseline="30000">
                <a:solidFill>
                  <a:schemeClr val="bg1"/>
                </a:solidFill>
                <a:sym typeface="Wingdings" pitchFamily="2" charset="2"/>
              </a:rPr>
              <a:t>-4</a:t>
            </a:r>
            <a:r>
              <a:rPr lang="en-US">
                <a:solidFill>
                  <a:schemeClr val="bg1"/>
                </a:solidFill>
                <a:sym typeface="Wingdings" pitchFamily="2" charset="2"/>
              </a:rPr>
              <a:t>-10</a:t>
            </a:r>
            <a:r>
              <a:rPr lang="en-US" baseline="30000">
                <a:solidFill>
                  <a:schemeClr val="bg1"/>
                </a:solidFill>
                <a:sym typeface="Wingdings" pitchFamily="2" charset="2"/>
              </a:rPr>
              <a:t>-5</a:t>
            </a:r>
            <a:r>
              <a:rPr lang="en-US">
                <a:solidFill>
                  <a:schemeClr val="bg1"/>
                </a:solidFill>
                <a:sym typeface="Wingdings" pitchFamily="2" charset="2"/>
              </a:rPr>
              <a:t> for typical disks --- IRAS&amp; ISO for early Sp TypeSpitzer</a:t>
            </a:r>
          </a:p>
          <a:p>
            <a:pPr marL="742950" lvl="1" indent="-285750">
              <a:lnSpc>
                <a:spcPct val="80000"/>
              </a:lnSpc>
              <a:spcBef>
                <a:spcPct val="10000"/>
              </a:spcBef>
              <a:buFontTx/>
              <a:buChar char="–"/>
            </a:pPr>
            <a:r>
              <a:rPr lang="en-US">
                <a:solidFill>
                  <a:schemeClr val="bg1"/>
                </a:solidFill>
                <a:sym typeface="Wingdings" pitchFamily="2" charset="2"/>
              </a:rPr>
              <a:t>10</a:t>
            </a:r>
            <a:r>
              <a:rPr lang="en-US" baseline="30000">
                <a:solidFill>
                  <a:schemeClr val="bg1"/>
                </a:solidFill>
                <a:sym typeface="Wingdings" pitchFamily="2" charset="2"/>
              </a:rPr>
              <a:t>-6</a:t>
            </a:r>
            <a:r>
              <a:rPr lang="en-US">
                <a:solidFill>
                  <a:schemeClr val="bg1"/>
                </a:solidFill>
                <a:sym typeface="Wingdings" pitchFamily="2" charset="2"/>
              </a:rPr>
              <a:t>-10</a:t>
            </a:r>
            <a:r>
              <a:rPr lang="en-US" baseline="30000">
                <a:solidFill>
                  <a:schemeClr val="bg1"/>
                </a:solidFill>
                <a:sym typeface="Wingdings" pitchFamily="2" charset="2"/>
              </a:rPr>
              <a:t>-7</a:t>
            </a:r>
            <a:r>
              <a:rPr lang="en-US">
                <a:solidFill>
                  <a:schemeClr val="bg1"/>
                </a:solidFill>
                <a:sym typeface="Wingdings" pitchFamily="2" charset="2"/>
              </a:rPr>
              <a:t> for weak disks like solar system</a:t>
            </a:r>
          </a:p>
          <a:p>
            <a:pPr marL="342900" indent="-342900">
              <a:lnSpc>
                <a:spcPct val="80000"/>
              </a:lnSpc>
              <a:spcBef>
                <a:spcPct val="10000"/>
              </a:spcBef>
            </a:pPr>
            <a:endParaRPr lang="en-US"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6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6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66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6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66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66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6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783396" descr="S28Picture 3783396"/>
          <p:cNvPicPr>
            <a:picLocks noChangeAspect="1" noChangeArrowheads="1"/>
          </p:cNvPicPr>
          <p:nvPr>
            <p:custDataLst>
              <p:tags r:id="rId1"/>
            </p:custDataLst>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1507" name="Text Box 3"/>
          <p:cNvSpPr txBox="1">
            <a:spLocks noChangeArrowheads="1"/>
          </p:cNvSpPr>
          <p:nvPr/>
        </p:nvSpPr>
        <p:spPr bwMode="auto">
          <a:xfrm>
            <a:off x="228600" y="152400"/>
            <a:ext cx="8915400" cy="641350"/>
          </a:xfrm>
          <a:prstGeom prst="rect">
            <a:avLst/>
          </a:prstGeom>
          <a:noFill/>
          <a:ln w="9525">
            <a:noFill/>
            <a:miter lim="800000"/>
            <a:headEnd/>
            <a:tailEnd/>
          </a:ln>
        </p:spPr>
        <p:txBody>
          <a:bodyPr>
            <a:spAutoFit/>
          </a:bodyPr>
          <a:lstStyle/>
          <a:p>
            <a:pPr eaLnBrk="0" hangingPunct="0">
              <a:spcBef>
                <a:spcPct val="50000"/>
              </a:spcBef>
            </a:pPr>
            <a:r>
              <a:rPr lang="en-US" sz="3600" i="1">
                <a:solidFill>
                  <a:srgbClr val="FFEA47"/>
                </a:solidFill>
              </a:rPr>
              <a:t>                                     Like this firefly.</a:t>
            </a:r>
            <a:endParaRPr lang="en-US" sz="3600"/>
          </a:p>
        </p:txBody>
      </p:sp>
      <p:sp>
        <p:nvSpPr>
          <p:cNvPr id="83973" name="AutoShape 5"/>
          <p:cNvSpPr>
            <a:spLocks noChangeArrowheads="1"/>
          </p:cNvSpPr>
          <p:nvPr/>
        </p:nvSpPr>
        <p:spPr bwMode="auto">
          <a:xfrm>
            <a:off x="228600" y="762000"/>
            <a:ext cx="7848600" cy="6096000"/>
          </a:xfrm>
          <a:prstGeom prst="cloudCallout">
            <a:avLst>
              <a:gd name="adj1" fmla="val -31009"/>
              <a:gd name="adj2" fmla="val 42241"/>
            </a:avLst>
          </a:prstGeom>
          <a:solidFill>
            <a:srgbClr val="FF6600">
              <a:alpha val="85881"/>
            </a:srgbClr>
          </a:solidFill>
          <a:ln w="9525">
            <a:solidFill>
              <a:schemeClr val="tx1"/>
            </a:solidFill>
            <a:round/>
            <a:headEnd/>
            <a:tailEnd/>
          </a:ln>
        </p:spPr>
        <p:txBody>
          <a:bodyPr/>
          <a:lstStyle/>
          <a:p>
            <a:pPr algn="ctr"/>
            <a:endParaRPr lang="en-US" sz="1800"/>
          </a:p>
        </p:txBody>
      </p:sp>
      <p:sp>
        <p:nvSpPr>
          <p:cNvPr id="83974" name="WordArt 6"/>
          <p:cNvSpPr>
            <a:spLocks noChangeArrowheads="1" noChangeShapeType="1" noTextEdit="1"/>
          </p:cNvSpPr>
          <p:nvPr/>
        </p:nvSpPr>
        <p:spPr bwMode="auto">
          <a:xfrm>
            <a:off x="2438400" y="2209800"/>
            <a:ext cx="3733800" cy="3276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Hidden in the</a:t>
            </a:r>
          </a:p>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Exo Zodi Fog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3973"/>
                                        </p:tgtEl>
                                        <p:attrNameLst>
                                          <p:attrName>style.visibility</p:attrName>
                                        </p:attrNameLst>
                                      </p:cBhvr>
                                      <p:to>
                                        <p:strVal val="visible"/>
                                      </p:to>
                                    </p:set>
                                    <p:animEffect transition="in" filter="fade">
                                      <p:cBhvr>
                                        <p:cTn id="7" dur="2000"/>
                                        <p:tgtEl>
                                          <p:spTgt spid="83973"/>
                                        </p:tgtEl>
                                      </p:cBhvr>
                                    </p:animEffect>
                                  </p:childTnLst>
                                </p:cTn>
                              </p:par>
                            </p:childTnLst>
                          </p:cTn>
                        </p:par>
                        <p:par>
                          <p:cTn id="8" fill="hold">
                            <p:stCondLst>
                              <p:cond delay="4000"/>
                            </p:stCondLst>
                            <p:childTnLst>
                              <p:par>
                                <p:cTn id="9" presetID="10" presetClass="entr" presetSubtype="0" fill="hold" grpId="0" nodeType="afterEffect">
                                  <p:stCondLst>
                                    <p:cond delay="1500"/>
                                  </p:stCondLst>
                                  <p:childTnLst>
                                    <p:set>
                                      <p:cBhvr>
                                        <p:cTn id="10" dur="1" fill="hold">
                                          <p:stCondLst>
                                            <p:cond delay="0"/>
                                          </p:stCondLst>
                                        </p:cTn>
                                        <p:tgtEl>
                                          <p:spTgt spid="83974"/>
                                        </p:tgtEl>
                                        <p:attrNameLst>
                                          <p:attrName>style.visibility</p:attrName>
                                        </p:attrNameLst>
                                      </p:cBhvr>
                                      <p:to>
                                        <p:strVal val="visible"/>
                                      </p:to>
                                    </p:set>
                                    <p:animEffect transition="in" filter="fade">
                                      <p:cBhvr>
                                        <p:cTn id="11" dur="2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P spid="839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l="7692"/>
          <a:stretch>
            <a:fillRect/>
          </a:stretch>
        </p:blipFill>
        <p:spPr bwMode="auto">
          <a:xfrm>
            <a:off x="0" y="-60325"/>
            <a:ext cx="9144000" cy="6931025"/>
          </a:xfrm>
          <a:prstGeom prst="rect">
            <a:avLst/>
          </a:prstGeom>
          <a:noFill/>
          <a:ln w="9525">
            <a:noFill/>
            <a:miter lim="800000"/>
            <a:headEnd/>
            <a:tailEnd/>
          </a:ln>
        </p:spPr>
      </p:pic>
      <p:sp>
        <p:nvSpPr>
          <p:cNvPr id="22531" name="Rectangle 3"/>
          <p:cNvSpPr>
            <a:spLocks noChangeArrowheads="1"/>
          </p:cNvSpPr>
          <p:nvPr/>
        </p:nvSpPr>
        <p:spPr bwMode="auto">
          <a:xfrm>
            <a:off x="152400" y="44450"/>
            <a:ext cx="8763000" cy="1311275"/>
          </a:xfrm>
          <a:prstGeom prst="rect">
            <a:avLst/>
          </a:prstGeom>
          <a:noFill/>
          <a:ln w="9525">
            <a:noFill/>
            <a:miter lim="800000"/>
            <a:headEnd/>
            <a:tailEnd/>
          </a:ln>
        </p:spPr>
        <p:txBody>
          <a:bodyPr>
            <a:spAutoFit/>
          </a:bodyPr>
          <a:lstStyle/>
          <a:p>
            <a:pPr algn="ctr" eaLnBrk="0" hangingPunct="0"/>
            <a:r>
              <a:rPr lang="en-US" sz="4000">
                <a:solidFill>
                  <a:srgbClr val="FFFF00"/>
                </a:solidFill>
              </a:rPr>
              <a:t>Influence of Zodiacal </a:t>
            </a:r>
          </a:p>
          <a:p>
            <a:pPr algn="ctr" eaLnBrk="0" hangingPunct="0"/>
            <a:r>
              <a:rPr lang="en-US" sz="4000">
                <a:solidFill>
                  <a:srgbClr val="FFFF00"/>
                </a:solidFill>
              </a:rPr>
              <a:t>Emission on Planet Finding</a:t>
            </a:r>
          </a:p>
        </p:txBody>
      </p:sp>
      <p:sp>
        <p:nvSpPr>
          <p:cNvPr id="22532" name="Text Box 4"/>
          <p:cNvSpPr txBox="1">
            <a:spLocks noChangeArrowheads="1"/>
          </p:cNvSpPr>
          <p:nvPr/>
        </p:nvSpPr>
        <p:spPr bwMode="auto">
          <a:xfrm>
            <a:off x="228600" y="1447800"/>
            <a:ext cx="3827463" cy="457200"/>
          </a:xfrm>
          <a:prstGeom prst="rect">
            <a:avLst/>
          </a:prstGeom>
          <a:noFill/>
          <a:ln w="9525">
            <a:noFill/>
            <a:miter lim="800000"/>
            <a:headEnd/>
            <a:tailEnd/>
          </a:ln>
        </p:spPr>
        <p:txBody>
          <a:bodyPr wrap="none">
            <a:spAutoFit/>
          </a:bodyPr>
          <a:lstStyle/>
          <a:p>
            <a:pPr eaLnBrk="0" hangingPunct="0"/>
            <a:r>
              <a:rPr lang="en-US" sz="2400">
                <a:solidFill>
                  <a:srgbClr val="0066FF"/>
                </a:solidFill>
              </a:rPr>
              <a:t>TPF-Coronagraph (TPF-C)</a:t>
            </a:r>
          </a:p>
        </p:txBody>
      </p:sp>
      <p:sp>
        <p:nvSpPr>
          <p:cNvPr id="22533" name="Text Box 5"/>
          <p:cNvSpPr txBox="1">
            <a:spLocks noChangeArrowheads="1"/>
          </p:cNvSpPr>
          <p:nvPr/>
        </p:nvSpPr>
        <p:spPr bwMode="auto">
          <a:xfrm>
            <a:off x="6215063" y="1371600"/>
            <a:ext cx="2876550" cy="822325"/>
          </a:xfrm>
          <a:prstGeom prst="rect">
            <a:avLst/>
          </a:prstGeom>
          <a:noFill/>
          <a:ln w="9525">
            <a:noFill/>
            <a:miter lim="800000"/>
            <a:headEnd/>
            <a:tailEnd/>
          </a:ln>
        </p:spPr>
        <p:txBody>
          <a:bodyPr wrap="none">
            <a:spAutoFit/>
          </a:bodyPr>
          <a:lstStyle/>
          <a:p>
            <a:pPr eaLnBrk="0" hangingPunct="0"/>
            <a:r>
              <a:rPr lang="en-US" sz="2400">
                <a:solidFill>
                  <a:srgbClr val="FF0066"/>
                </a:solidFill>
              </a:rPr>
              <a:t>TPF-Interferometer</a:t>
            </a:r>
          </a:p>
          <a:p>
            <a:pPr eaLnBrk="0" hangingPunct="0"/>
            <a:r>
              <a:rPr lang="en-US" sz="2400">
                <a:solidFill>
                  <a:srgbClr val="FF0066"/>
                </a:solidFill>
              </a:rPr>
              <a:t>(TPF-I)/ESA Darwin</a:t>
            </a:r>
          </a:p>
        </p:txBody>
      </p:sp>
      <p:grpSp>
        <p:nvGrpSpPr>
          <p:cNvPr id="22534" name="Group 6"/>
          <p:cNvGrpSpPr>
            <a:grpSpLocks/>
          </p:cNvGrpSpPr>
          <p:nvPr/>
        </p:nvGrpSpPr>
        <p:grpSpPr bwMode="auto">
          <a:xfrm>
            <a:off x="2895600" y="3810000"/>
            <a:ext cx="3733800" cy="3124200"/>
            <a:chOff x="3792" y="2856"/>
            <a:chExt cx="2016" cy="1512"/>
          </a:xfrm>
        </p:grpSpPr>
        <p:pic>
          <p:nvPicPr>
            <p:cNvPr id="22535" name="Picture 7" descr="nwo5"/>
            <p:cNvPicPr>
              <a:picLocks noChangeAspect="1" noChangeArrowheads="1"/>
            </p:cNvPicPr>
            <p:nvPr/>
          </p:nvPicPr>
          <p:blipFill>
            <a:blip r:embed="rId4" cstate="print"/>
            <a:srcRect/>
            <a:stretch>
              <a:fillRect/>
            </a:stretch>
          </p:blipFill>
          <p:spPr bwMode="auto">
            <a:xfrm>
              <a:off x="3792" y="2856"/>
              <a:ext cx="2016" cy="1512"/>
            </a:xfrm>
            <a:prstGeom prst="rect">
              <a:avLst/>
            </a:prstGeom>
            <a:noFill/>
            <a:ln w="9525">
              <a:noFill/>
              <a:miter lim="800000"/>
              <a:headEnd/>
              <a:tailEnd/>
            </a:ln>
          </p:spPr>
        </p:pic>
        <p:sp>
          <p:nvSpPr>
            <p:cNvPr id="22536" name="Text Box 8"/>
            <p:cNvSpPr txBox="1">
              <a:spLocks noChangeArrowheads="1"/>
            </p:cNvSpPr>
            <p:nvPr/>
          </p:nvSpPr>
          <p:spPr bwMode="auto">
            <a:xfrm>
              <a:off x="3974" y="2935"/>
              <a:ext cx="1690" cy="192"/>
            </a:xfrm>
            <a:prstGeom prst="rect">
              <a:avLst/>
            </a:prstGeom>
            <a:noFill/>
            <a:ln w="9525">
              <a:noFill/>
              <a:miter lim="800000"/>
              <a:headEnd/>
              <a:tailEnd/>
            </a:ln>
          </p:spPr>
          <p:txBody>
            <a:bodyPr wrap="none">
              <a:spAutoFit/>
            </a:bodyPr>
            <a:lstStyle/>
            <a:p>
              <a:r>
                <a:rPr lang="en-US">
                  <a:solidFill>
                    <a:schemeClr val="bg1"/>
                  </a:solidFill>
                </a:rPr>
                <a:t>External Occulter (TPF-O)</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4343400" cy="1143000"/>
          </a:xfrm>
        </p:spPr>
        <p:txBody>
          <a:bodyPr>
            <a:normAutofit fontScale="90000"/>
          </a:bodyPr>
          <a:lstStyle/>
          <a:p>
            <a:pPr>
              <a:defRPr/>
            </a:pPr>
            <a:r>
              <a:rPr lang="en-US" dirty="0" smtClean="0"/>
              <a:t>Zodi Problem for Earth-Detection</a:t>
            </a:r>
            <a:endParaRPr lang="en-US" dirty="0"/>
          </a:p>
        </p:txBody>
      </p:sp>
      <p:sp>
        <p:nvSpPr>
          <p:cNvPr id="23555" name="Content Placeholder 2"/>
          <p:cNvSpPr>
            <a:spLocks noGrp="1"/>
          </p:cNvSpPr>
          <p:nvPr>
            <p:ph sz="half" idx="1"/>
          </p:nvPr>
        </p:nvSpPr>
        <p:spPr>
          <a:xfrm>
            <a:off x="0" y="1295400"/>
            <a:ext cx="4724400" cy="1752600"/>
          </a:xfrm>
        </p:spPr>
        <p:txBody>
          <a:bodyPr/>
          <a:lstStyle/>
          <a:p>
            <a:pPr>
              <a:spcBef>
                <a:spcPct val="0"/>
              </a:spcBef>
            </a:pPr>
            <a:r>
              <a:rPr lang="en-US" sz="2800" smtClean="0"/>
              <a:t>Local zodiacal important noise source---put observatory at 5 AU (Leger et al)</a:t>
            </a:r>
          </a:p>
        </p:txBody>
      </p:sp>
      <p:pic>
        <p:nvPicPr>
          <p:cNvPr id="23556" name="Picture 4" descr="zodilimits"/>
          <p:cNvPicPr>
            <a:picLocks noGrp="1" noChangeAspect="1" noChangeArrowheads="1"/>
          </p:cNvPicPr>
          <p:nvPr>
            <p:ph sz="quarter" idx="2"/>
          </p:nvPr>
        </p:nvPicPr>
        <p:blipFill>
          <a:blip r:embed="rId3" cstate="print"/>
          <a:srcRect/>
          <a:stretch>
            <a:fillRect/>
          </a:stretch>
        </p:blipFill>
        <p:spPr>
          <a:xfrm>
            <a:off x="4635500" y="4030663"/>
            <a:ext cx="4481513" cy="2744787"/>
          </a:xfrm>
        </p:spPr>
      </p:pic>
      <p:sp>
        <p:nvSpPr>
          <p:cNvPr id="23557" name="Content Placeholder 2"/>
          <p:cNvSpPr>
            <a:spLocks noGrp="1"/>
          </p:cNvSpPr>
          <p:nvPr>
            <p:ph sz="half" idx="1"/>
          </p:nvPr>
        </p:nvSpPr>
        <p:spPr>
          <a:xfrm>
            <a:off x="0" y="3068638"/>
            <a:ext cx="8915400" cy="1066800"/>
          </a:xfrm>
        </p:spPr>
        <p:txBody>
          <a:bodyPr/>
          <a:lstStyle/>
          <a:p>
            <a:pPr>
              <a:spcBef>
                <a:spcPct val="0"/>
              </a:spcBef>
            </a:pPr>
            <a:r>
              <a:rPr lang="en-US" sz="2800" smtClean="0"/>
              <a:t>Photon noise from EZ  can overwhelm planet</a:t>
            </a:r>
          </a:p>
          <a:p>
            <a:pPr>
              <a:spcBef>
                <a:spcPct val="0"/>
              </a:spcBef>
            </a:pPr>
            <a:r>
              <a:rPr lang="en-US" sz="2800" smtClean="0"/>
              <a:t>Total EZ  ~300 x planet Solar System Zodiacal cloud</a:t>
            </a:r>
          </a:p>
        </p:txBody>
      </p:sp>
      <p:pic>
        <p:nvPicPr>
          <p:cNvPr id="23558" name="Picture 10" descr="C:\Documents and Settings\chas\My Documents\planets\moreplanets\report\chap7sens.jpg"/>
          <p:cNvPicPr>
            <a:picLocks noChangeAspect="1" noChangeArrowheads="1"/>
          </p:cNvPicPr>
          <p:nvPr/>
        </p:nvPicPr>
        <p:blipFill>
          <a:blip r:embed="rId4" cstate="print"/>
          <a:srcRect l="4662" t="10976" b="9044"/>
          <a:stretch>
            <a:fillRect/>
          </a:stretch>
        </p:blipFill>
        <p:spPr bwMode="auto">
          <a:xfrm>
            <a:off x="4514850" y="0"/>
            <a:ext cx="4629150" cy="3125788"/>
          </a:xfrm>
          <a:prstGeom prst="rect">
            <a:avLst/>
          </a:prstGeom>
          <a:noFill/>
          <a:ln w="9525">
            <a:noFill/>
            <a:miter lim="800000"/>
            <a:headEnd/>
            <a:tailEnd/>
          </a:ln>
        </p:spPr>
      </p:pic>
      <p:sp>
        <p:nvSpPr>
          <p:cNvPr id="23559" name="TextBox 10"/>
          <p:cNvSpPr txBox="1">
            <a:spLocks noChangeArrowheads="1"/>
          </p:cNvSpPr>
          <p:nvPr/>
        </p:nvSpPr>
        <p:spPr bwMode="auto">
          <a:xfrm>
            <a:off x="136525" y="4081463"/>
            <a:ext cx="4394200" cy="2246312"/>
          </a:xfrm>
          <a:prstGeom prst="rect">
            <a:avLst/>
          </a:prstGeom>
          <a:noFill/>
          <a:ln w="9525">
            <a:noFill/>
            <a:miter lim="800000"/>
            <a:headEnd/>
            <a:tailEnd/>
          </a:ln>
        </p:spPr>
        <p:txBody>
          <a:bodyPr>
            <a:spAutoFit/>
          </a:bodyPr>
          <a:lstStyle/>
          <a:p>
            <a:pPr>
              <a:buFont typeface="Arial" charset="0"/>
              <a:buChar char="•"/>
            </a:pPr>
            <a:r>
              <a:rPr lang="en-US" sz="2800">
                <a:solidFill>
                  <a:schemeClr val="bg1"/>
                </a:solidFill>
              </a:rPr>
              <a:t> EZ signal within single pixel (~</a:t>
            </a:r>
            <a:r>
              <a:rPr lang="en-US" sz="2800">
                <a:solidFill>
                  <a:schemeClr val="bg1"/>
                </a:solidFill>
                <a:latin typeface="Symbol" pitchFamily="18" charset="2"/>
              </a:rPr>
              <a:t>l</a:t>
            </a:r>
            <a:r>
              <a:rPr lang="en-US" sz="2800">
                <a:solidFill>
                  <a:schemeClr val="bg1"/>
                </a:solidFill>
              </a:rPr>
              <a:t>/D) significant for &gt;10 zodi for either visible or IR</a:t>
            </a:r>
          </a:p>
          <a:p>
            <a:pPr>
              <a:buFont typeface="Arial" charset="0"/>
              <a:buChar char="•"/>
            </a:pPr>
            <a:endParaRPr lang="en-US" sz="28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04025" cy="1143000"/>
          </a:xfrm>
        </p:spPr>
        <p:txBody>
          <a:bodyPr>
            <a:normAutofit fontScale="90000"/>
          </a:bodyPr>
          <a:lstStyle/>
          <a:p>
            <a:pPr>
              <a:defRPr/>
            </a:pPr>
            <a:r>
              <a:rPr lang="en-US" dirty="0" smtClean="0"/>
              <a:t>The Next</a:t>
            </a:r>
            <a:r>
              <a:rPr lang="en-US" baseline="30000" dirty="0" smtClean="0"/>
              <a:t>3</a:t>
            </a:r>
            <a:r>
              <a:rPr lang="en-US" dirty="0" smtClean="0"/>
              <a:t> Step: A  Dedicated  Space Mission</a:t>
            </a:r>
            <a:endParaRPr lang="en-US" dirty="0"/>
          </a:p>
        </p:txBody>
      </p:sp>
      <p:sp>
        <p:nvSpPr>
          <p:cNvPr id="3" name="Content Placeholder 2"/>
          <p:cNvSpPr>
            <a:spLocks noGrp="1"/>
          </p:cNvSpPr>
          <p:nvPr>
            <p:ph sz="half" idx="1"/>
          </p:nvPr>
        </p:nvSpPr>
        <p:spPr>
          <a:xfrm>
            <a:off x="228600" y="1219200"/>
            <a:ext cx="5489575" cy="3886200"/>
          </a:xfrm>
        </p:spPr>
        <p:txBody>
          <a:bodyPr>
            <a:noAutofit/>
          </a:bodyPr>
          <a:lstStyle/>
          <a:p>
            <a:pPr>
              <a:spcBef>
                <a:spcPts val="0"/>
              </a:spcBef>
              <a:defRPr/>
            </a:pPr>
            <a:r>
              <a:rPr lang="en-US" sz="2800" dirty="0" smtClean="0"/>
              <a:t> 5-10 </a:t>
            </a:r>
            <a:r>
              <a:rPr lang="en-US" sz="2800" dirty="0" smtClean="0">
                <a:latin typeface="Symbol" pitchFamily="18" charset="2"/>
              </a:rPr>
              <a:t>m</a:t>
            </a:r>
            <a:r>
              <a:rPr lang="en-US" sz="2800" dirty="0" smtClean="0"/>
              <a:t>m interferometry from space can reach 1 zodi</a:t>
            </a:r>
          </a:p>
          <a:p>
            <a:pPr marL="682625" lvl="1" indent="-163513">
              <a:spcBef>
                <a:spcPts val="0"/>
              </a:spcBef>
              <a:defRPr/>
            </a:pPr>
            <a:r>
              <a:rPr lang="en-US" dirty="0" smtClean="0"/>
              <a:t> </a:t>
            </a:r>
            <a:r>
              <a:rPr lang="en-US" dirty="0" err="1" smtClean="0"/>
              <a:t>Pegase</a:t>
            </a:r>
            <a:r>
              <a:rPr lang="en-US" dirty="0" smtClean="0"/>
              <a:t> separated s/c interferometer </a:t>
            </a:r>
          </a:p>
          <a:p>
            <a:pPr marL="682625" lvl="1" indent="-163513">
              <a:spcBef>
                <a:spcPts val="0"/>
              </a:spcBef>
              <a:defRPr/>
            </a:pPr>
            <a:r>
              <a:rPr lang="en-US" dirty="0" smtClean="0"/>
              <a:t> FKSI interferometer on a stick being (Danchi et al)</a:t>
            </a:r>
          </a:p>
          <a:p>
            <a:pPr>
              <a:spcBef>
                <a:spcPts val="0"/>
              </a:spcBef>
              <a:defRPr/>
            </a:pPr>
            <a:r>
              <a:rPr lang="en-US" sz="2800" dirty="0" smtClean="0"/>
              <a:t>Visible coronagraphy (Trauger, Stapelfeldt)</a:t>
            </a:r>
          </a:p>
          <a:p>
            <a:pPr marL="463550" lvl="1" indent="-176213">
              <a:spcBef>
                <a:spcPts val="0"/>
              </a:spcBef>
              <a:defRPr/>
            </a:pPr>
            <a:r>
              <a:rPr lang="en-US" dirty="0" smtClean="0"/>
              <a:t> High contrast imaging with ~2 m telescope at 1-5 zodi as well as imaging nearby Jupiters</a:t>
            </a:r>
          </a:p>
          <a:p>
            <a:pPr>
              <a:spcBef>
                <a:spcPts val="0"/>
              </a:spcBef>
              <a:defRPr/>
            </a:pPr>
            <a:endParaRPr lang="en-US" sz="2800" dirty="0" smtClean="0"/>
          </a:p>
          <a:p>
            <a:pPr>
              <a:spcBef>
                <a:spcPts val="0"/>
              </a:spcBef>
              <a:defRPr/>
            </a:pPr>
            <a:endParaRPr lang="en-US" sz="2800" dirty="0"/>
          </a:p>
        </p:txBody>
      </p:sp>
      <p:pic>
        <p:nvPicPr>
          <p:cNvPr id="24580" name="Picture 2"/>
          <p:cNvPicPr>
            <a:picLocks noGrp="1" noChangeAspect="1" noChangeArrowheads="1"/>
          </p:cNvPicPr>
          <p:nvPr>
            <p:ph sz="quarter" idx="2"/>
          </p:nvPr>
        </p:nvPicPr>
        <p:blipFill>
          <a:blip r:embed="rId3" cstate="print"/>
          <a:srcRect l="3009" t="4085" r="9029" b="8170"/>
          <a:stretch>
            <a:fillRect/>
          </a:stretch>
        </p:blipFill>
        <p:spPr>
          <a:xfrm>
            <a:off x="6534150" y="0"/>
            <a:ext cx="2609850" cy="1917700"/>
          </a:xfrm>
        </p:spPr>
      </p:pic>
      <p:pic>
        <p:nvPicPr>
          <p:cNvPr id="24581" name="Picture 4"/>
          <p:cNvPicPr>
            <a:picLocks noGrp="1" noChangeAspect="1" noChangeArrowheads="1"/>
          </p:cNvPicPr>
          <p:nvPr>
            <p:ph sz="quarter" idx="3"/>
          </p:nvPr>
        </p:nvPicPr>
        <p:blipFill>
          <a:blip r:embed="rId4" cstate="print"/>
          <a:srcRect l="9209" t="3764" r="11511" b="11295"/>
          <a:stretch>
            <a:fillRect/>
          </a:stretch>
        </p:blipFill>
        <p:spPr>
          <a:xfrm>
            <a:off x="5867400" y="1752600"/>
            <a:ext cx="2514600" cy="1647825"/>
          </a:xfrm>
        </p:spPr>
      </p:pic>
      <p:pic>
        <p:nvPicPr>
          <p:cNvPr id="24582" name="Picture 5"/>
          <p:cNvPicPr>
            <a:picLocks noChangeAspect="1" noChangeArrowheads="1"/>
          </p:cNvPicPr>
          <p:nvPr/>
        </p:nvPicPr>
        <p:blipFill>
          <a:blip r:embed="rId5" cstate="print"/>
          <a:srcRect l="8972" t="4752" r="4486" b="4752"/>
          <a:stretch>
            <a:fillRect/>
          </a:stretch>
        </p:blipFill>
        <p:spPr bwMode="auto">
          <a:xfrm>
            <a:off x="5670550" y="3429000"/>
            <a:ext cx="3473450" cy="3429000"/>
          </a:xfrm>
          <a:prstGeom prst="rect">
            <a:avLst/>
          </a:prstGeom>
          <a:noFill/>
          <a:ln w="9525">
            <a:noFill/>
            <a:miter lim="800000"/>
            <a:headEnd/>
            <a:tailEnd/>
          </a:ln>
        </p:spPr>
      </p:pic>
      <p:sp>
        <p:nvSpPr>
          <p:cNvPr id="24583" name="TextBox 10"/>
          <p:cNvSpPr txBox="1">
            <a:spLocks noChangeArrowheads="1"/>
          </p:cNvSpPr>
          <p:nvPr/>
        </p:nvSpPr>
        <p:spPr bwMode="auto">
          <a:xfrm>
            <a:off x="5562600" y="6324600"/>
            <a:ext cx="2178050" cy="369888"/>
          </a:xfrm>
          <a:prstGeom prst="rect">
            <a:avLst/>
          </a:prstGeom>
          <a:noFill/>
          <a:ln w="9525">
            <a:noFill/>
            <a:miter lim="800000"/>
            <a:headEnd/>
            <a:tailEnd/>
          </a:ln>
        </p:spPr>
        <p:txBody>
          <a:bodyPr wrap="none">
            <a:spAutoFit/>
          </a:bodyPr>
          <a:lstStyle/>
          <a:p>
            <a:r>
              <a:rPr lang="en-US" i="1">
                <a:solidFill>
                  <a:schemeClr val="bg1"/>
                </a:solidFill>
              </a:rPr>
              <a:t>Stapelfeldt et al 2007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What Could We Learn About ExoZodi From Local Zodi</a:t>
            </a:r>
          </a:p>
        </p:txBody>
      </p:sp>
      <p:sp>
        <p:nvSpPr>
          <p:cNvPr id="25603" name="Content Placeholder 2"/>
          <p:cNvSpPr>
            <a:spLocks noGrp="1"/>
          </p:cNvSpPr>
          <p:nvPr>
            <p:ph idx="1"/>
          </p:nvPr>
        </p:nvSpPr>
        <p:spPr/>
        <p:txBody>
          <a:bodyPr/>
          <a:lstStyle/>
          <a:p>
            <a:r>
              <a:rPr lang="en-US" smtClean="0"/>
              <a:t>Proposed mission in 1996---good idea then, still compelling now</a:t>
            </a:r>
          </a:p>
          <a:p>
            <a:r>
              <a:rPr lang="en-US" smtClean="0"/>
              <a:t>Know more about EZ than LZ, particularly beyond 1-3 AU</a:t>
            </a:r>
          </a:p>
          <a:p>
            <a:pPr lvl="1"/>
            <a:r>
              <a:rPr lang="en-US" smtClean="0"/>
              <a:t>Steepness of drop-off  at asteroid belt</a:t>
            </a:r>
            <a:r>
              <a:rPr lang="en-US" smtClean="0">
                <a:sym typeface="Wingdings" pitchFamily="2" charset="2"/>
              </a:rPr>
              <a:t></a:t>
            </a:r>
            <a:r>
              <a:rPr lang="en-US" smtClean="0"/>
              <a:t> origin of material</a:t>
            </a:r>
          </a:p>
          <a:p>
            <a:pPr lvl="1"/>
            <a:r>
              <a:rPr lang="en-US" smtClean="0"/>
              <a:t>Physical properties of dust  from in situ measurements and spectroscopy</a:t>
            </a:r>
          </a:p>
          <a:p>
            <a:r>
              <a:rPr lang="en-US" smtClean="0"/>
              <a:t>Site Survey for future observatories</a:t>
            </a:r>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3" cstate="print"/>
          <a:srcRect/>
          <a:stretch>
            <a:fillRect/>
          </a:stretch>
        </p:blipFill>
        <p:spPr bwMode="auto">
          <a:xfrm>
            <a:off x="2471895" y="0"/>
            <a:ext cx="6672105" cy="6758756"/>
          </a:xfrm>
          <a:prstGeom prst="rect">
            <a:avLst/>
          </a:prstGeom>
          <a:noFill/>
        </p:spPr>
      </p:pic>
      <p:sp>
        <p:nvSpPr>
          <p:cNvPr id="3" name="Content Placeholder 2"/>
          <p:cNvSpPr>
            <a:spLocks noGrp="1"/>
          </p:cNvSpPr>
          <p:nvPr>
            <p:ph idx="1"/>
          </p:nvPr>
        </p:nvSpPr>
        <p:spPr>
          <a:xfrm>
            <a:off x="140677" y="170822"/>
            <a:ext cx="8681770" cy="1185705"/>
          </a:xfrm>
        </p:spPr>
        <p:txBody>
          <a:bodyPr/>
          <a:lstStyle/>
          <a:p>
            <a:pPr algn="ctr">
              <a:buNone/>
            </a:pPr>
            <a:r>
              <a:rPr lang="en-US" sz="2800" dirty="0" smtClean="0">
                <a:solidFill>
                  <a:schemeClr val="bg1"/>
                </a:solidFill>
                <a:latin typeface="Calibri" pitchFamily="34" charset="0"/>
              </a:rPr>
              <a:t>A Proposal for a Discovery Class Mission: </a:t>
            </a:r>
          </a:p>
          <a:p>
            <a:pPr algn="ctr">
              <a:buNone/>
            </a:pPr>
            <a:r>
              <a:rPr lang="en-US" sz="2800" dirty="0" smtClean="0">
                <a:solidFill>
                  <a:schemeClr val="bg1"/>
                </a:solidFill>
                <a:latin typeface="Calibri" pitchFamily="34" charset="0"/>
              </a:rPr>
              <a:t>The Local Zodiacal </a:t>
            </a:r>
            <a:r>
              <a:rPr lang="en-US" sz="2800" dirty="0" err="1" smtClean="0">
                <a:solidFill>
                  <a:schemeClr val="bg1"/>
                </a:solidFill>
                <a:latin typeface="Calibri" pitchFamily="34" charset="0"/>
              </a:rPr>
              <a:t>Mapper</a:t>
            </a:r>
            <a:r>
              <a:rPr lang="en-US" sz="2800" dirty="0" smtClean="0">
                <a:solidFill>
                  <a:schemeClr val="bg1"/>
                </a:solidFill>
                <a:latin typeface="Calibri" pitchFamily="34" charset="0"/>
              </a:rPr>
              <a:t> (LZM)</a:t>
            </a:r>
          </a:p>
          <a:p>
            <a:pPr algn="ctr">
              <a:buNone/>
            </a:pPr>
            <a:r>
              <a:rPr lang="en-US" sz="2800" dirty="0" smtClean="0">
                <a:solidFill>
                  <a:schemeClr val="bg1"/>
                </a:solidFill>
                <a:latin typeface="Calibri" pitchFamily="34" charset="0"/>
              </a:rPr>
              <a:t> Submitted 11 December, 1996</a:t>
            </a:r>
          </a:p>
          <a:p>
            <a:pPr algn="ctr"/>
            <a:endParaRPr lang="en-US" sz="2800" dirty="0">
              <a:latin typeface="Calibri" pitchFamily="34" charset="0"/>
            </a:endParaRPr>
          </a:p>
        </p:txBody>
      </p:sp>
      <p:graphicFrame>
        <p:nvGraphicFramePr>
          <p:cNvPr id="6" name="Table 5"/>
          <p:cNvGraphicFramePr>
            <a:graphicFrameLocks noGrp="1"/>
          </p:cNvGraphicFramePr>
          <p:nvPr/>
        </p:nvGraphicFramePr>
        <p:xfrm>
          <a:off x="0" y="2039816"/>
          <a:ext cx="2720622" cy="4114800"/>
        </p:xfrm>
        <a:graphic>
          <a:graphicData uri="http://schemas.openxmlformats.org/drawingml/2006/table">
            <a:tbl>
              <a:tblPr/>
              <a:tblGrid>
                <a:gridCol w="1478844"/>
                <a:gridCol w="1241778"/>
              </a:tblGrid>
              <a:tr h="150519">
                <a:tc gridSpan="2">
                  <a:txBody>
                    <a:bodyPr/>
                    <a:lstStyle/>
                    <a:p>
                      <a:pPr marL="0" marR="0" algn="ctr">
                        <a:lnSpc>
                          <a:spcPts val="1200"/>
                        </a:lnSpc>
                        <a:spcBef>
                          <a:spcPts val="0"/>
                        </a:spcBef>
                        <a:spcAft>
                          <a:spcPts val="0"/>
                        </a:spcAft>
                        <a:tabLst>
                          <a:tab pos="1005840" algn="l"/>
                        </a:tabLst>
                      </a:pPr>
                      <a:r>
                        <a:rPr lang="en-US" sz="1200" b="1" kern="100" dirty="0">
                          <a:latin typeface="Times New Roman"/>
                          <a:ea typeface="Times New Roman"/>
                          <a:cs typeface="Times New Roman"/>
                        </a:rPr>
                        <a:t>Table 4. Science Team Roles</a:t>
                      </a:r>
                      <a:endParaRPr lang="en-US" sz="1000" dirty="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50519">
                <a:tc>
                  <a:txBody>
                    <a:bodyPr/>
                    <a:lstStyle/>
                    <a:p>
                      <a:pPr marL="0" marR="0" algn="just">
                        <a:lnSpc>
                          <a:spcPts val="1200"/>
                        </a:lnSpc>
                        <a:spcBef>
                          <a:spcPts val="0"/>
                        </a:spcBef>
                        <a:spcAft>
                          <a:spcPts val="0"/>
                        </a:spcAft>
                        <a:tabLst>
                          <a:tab pos="1005840" algn="l"/>
                        </a:tabLst>
                      </a:pPr>
                      <a:r>
                        <a:rPr lang="en-US" sz="1200" b="1" kern="100">
                          <a:latin typeface="Times New Roman"/>
                          <a:ea typeface="Times New Roman"/>
                          <a:cs typeface="Times New Roman"/>
                        </a:rPr>
                        <a:t>Role</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ts val="1200"/>
                        </a:lnSpc>
                        <a:spcBef>
                          <a:spcPts val="0"/>
                        </a:spcBef>
                        <a:spcAft>
                          <a:spcPts val="0"/>
                        </a:spcAft>
                        <a:tabLst>
                          <a:tab pos="1005840" algn="l"/>
                        </a:tabLst>
                      </a:pPr>
                      <a:r>
                        <a:rPr lang="en-US" sz="1200" b="1" kern="100" dirty="0">
                          <a:latin typeface="Times New Roman"/>
                          <a:ea typeface="Times New Roman"/>
                          <a:cs typeface="Times New Roman"/>
                        </a:rPr>
                        <a:t>Team Member</a:t>
                      </a:r>
                      <a:endParaRPr lang="en-US" sz="1000" dirty="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Solar System</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Backman</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structures,</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Beichman</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301037">
                <a:tc>
                  <a:txBody>
                    <a:bodyPr/>
                    <a:lstStyle/>
                    <a:p>
                      <a:pPr marL="0" marR="0">
                        <a:lnSpc>
                          <a:spcPts val="1200"/>
                        </a:lnSpc>
                        <a:spcBef>
                          <a:spcPts val="0"/>
                        </a:spcBef>
                        <a:spcAft>
                          <a:spcPts val="0"/>
                        </a:spcAft>
                        <a:tabLst>
                          <a:tab pos="1005840" algn="l"/>
                        </a:tabLst>
                      </a:pPr>
                      <a:r>
                        <a:rPr lang="en-US" sz="1200" kern="100">
                          <a:latin typeface="Times New Roman"/>
                          <a:ea typeface="Times New Roman"/>
                          <a:cs typeface="Times New Roman"/>
                        </a:rPr>
                        <a:t>Zodiacal cloud modeling,</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dirty="0">
                          <a:latin typeface="Times New Roman"/>
                          <a:ea typeface="Times New Roman"/>
                          <a:cs typeface="Times New Roman"/>
                        </a:rPr>
                        <a:t>Dermott </a:t>
                      </a:r>
                      <a:endParaRPr lang="en-US" sz="1000" dirty="0">
                        <a:latin typeface="Times New Roman"/>
                        <a:ea typeface="Times New Roman"/>
                        <a:cs typeface="Times New Roman"/>
                      </a:endParaRPr>
                    </a:p>
                    <a:p>
                      <a:pPr marL="0" marR="0" algn="just">
                        <a:lnSpc>
                          <a:spcPts val="1200"/>
                        </a:lnSpc>
                        <a:spcBef>
                          <a:spcPts val="0"/>
                        </a:spcBef>
                        <a:spcAft>
                          <a:spcPts val="0"/>
                        </a:spcAft>
                        <a:tabLst>
                          <a:tab pos="1005840" algn="l"/>
                        </a:tabLst>
                      </a:pPr>
                      <a:r>
                        <a:rPr lang="en-US" sz="1200" kern="100" dirty="0">
                          <a:latin typeface="Times New Roman"/>
                          <a:ea typeface="Times New Roman"/>
                          <a:cs typeface="Times New Roman"/>
                        </a:rPr>
                        <a:t>Leger</a:t>
                      </a:r>
                      <a:endParaRPr lang="en-US" sz="1000" dirty="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Relation to exo-zodi</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Reach </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clouds</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Sykes</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CIRB Theory</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Mather</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and Analysis</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Phinney</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Wright</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Cirrus</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Boulanger</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Cutri</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Helou</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Science Operations</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Cutri</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Van Buren</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Instrument </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Beichman</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Gautier</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Herter</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Mather</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Moseley</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Data</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Beichman</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Processing</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Helou</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Van Buren</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50519">
                <a:tc>
                  <a:txBody>
                    <a:bodyPr/>
                    <a:lstStyle/>
                    <a:p>
                      <a:pPr marL="0" marR="0" algn="just">
                        <a:lnSpc>
                          <a:spcPts val="1200"/>
                        </a:lnSpc>
                        <a:spcBef>
                          <a:spcPts val="0"/>
                        </a:spcBef>
                        <a:spcAft>
                          <a:spcPts val="0"/>
                        </a:spcAft>
                        <a:tabLst>
                          <a:tab pos="1005840" algn="l"/>
                        </a:tabLst>
                      </a:pPr>
                      <a:endParaRPr lang="en-US" sz="1200" kern="1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Wright</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Outreach and</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Backman</a:t>
                      </a:r>
                      <a:endParaRPr lang="en-US" sz="100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50519">
                <a:tc>
                  <a:txBody>
                    <a:bodyPr/>
                    <a:lstStyle/>
                    <a:p>
                      <a:pPr marL="0" marR="0" algn="just">
                        <a:lnSpc>
                          <a:spcPts val="1200"/>
                        </a:lnSpc>
                        <a:spcBef>
                          <a:spcPts val="0"/>
                        </a:spcBef>
                        <a:spcAft>
                          <a:spcPts val="0"/>
                        </a:spcAft>
                        <a:tabLst>
                          <a:tab pos="1005840" algn="l"/>
                        </a:tabLst>
                      </a:pPr>
                      <a:r>
                        <a:rPr lang="en-US" sz="1200" kern="100">
                          <a:latin typeface="Times New Roman"/>
                          <a:ea typeface="Times New Roman"/>
                          <a:cs typeface="Times New Roman"/>
                        </a:rPr>
                        <a:t>Education</a:t>
                      </a:r>
                      <a:endParaRPr lang="en-US" sz="10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ts val="1200"/>
                        </a:lnSpc>
                        <a:spcBef>
                          <a:spcPts val="0"/>
                        </a:spcBef>
                        <a:spcAft>
                          <a:spcPts val="0"/>
                        </a:spcAft>
                        <a:tabLst>
                          <a:tab pos="1005840" algn="l"/>
                        </a:tabLst>
                      </a:pPr>
                      <a:r>
                        <a:rPr lang="en-US" sz="1200" kern="100" dirty="0">
                          <a:latin typeface="Times New Roman"/>
                          <a:ea typeface="Times New Roman"/>
                          <a:cs typeface="Times New Roman"/>
                        </a:rPr>
                        <a:t>Sykes</a:t>
                      </a:r>
                      <a:endParaRPr lang="en-US" sz="1000" dirty="0">
                        <a:latin typeface="Times New Roman"/>
                        <a:ea typeface="Times New Roman"/>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Situ Studies of the Local </a:t>
            </a:r>
            <a:r>
              <a:rPr lang="en-US" dirty="0" err="1" smtClean="0"/>
              <a:t>Zodi</a:t>
            </a:r>
            <a:endParaRPr lang="en-US" dirty="0"/>
          </a:p>
        </p:txBody>
      </p:sp>
      <p:graphicFrame>
        <p:nvGraphicFramePr>
          <p:cNvPr id="6" name="Content Placeholder 5"/>
          <p:cNvGraphicFramePr>
            <a:graphicFrameLocks noGrp="1"/>
          </p:cNvGraphicFramePr>
          <p:nvPr>
            <p:ph idx="1"/>
          </p:nvPr>
        </p:nvGraphicFramePr>
        <p:xfrm>
          <a:off x="251156" y="5537174"/>
          <a:ext cx="4320844" cy="1195222"/>
        </p:xfrm>
        <a:graphic>
          <a:graphicData uri="http://schemas.openxmlformats.org/drawingml/2006/table">
            <a:tbl>
              <a:tblPr/>
              <a:tblGrid>
                <a:gridCol w="4320844"/>
              </a:tblGrid>
              <a:tr h="1195222">
                <a:tc>
                  <a:txBody>
                    <a:bodyPr/>
                    <a:lstStyle/>
                    <a:p>
                      <a:pPr marL="0" marR="0" algn="just">
                        <a:lnSpc>
                          <a:spcPts val="1200"/>
                        </a:lnSpc>
                        <a:spcBef>
                          <a:spcPts val="0"/>
                        </a:spcBef>
                        <a:spcAft>
                          <a:spcPts val="0"/>
                        </a:spcAft>
                      </a:pPr>
                      <a:r>
                        <a:rPr lang="en-US" sz="1200" b="0" i="1" kern="100" dirty="0" smtClean="0">
                          <a:solidFill>
                            <a:schemeClr val="bg1"/>
                          </a:solidFill>
                          <a:latin typeface="Times New Roman"/>
                          <a:ea typeface="Times New Roman"/>
                        </a:rPr>
                        <a:t>The </a:t>
                      </a:r>
                      <a:r>
                        <a:rPr lang="en-US" sz="1200" b="0" i="1" kern="100" dirty="0">
                          <a:solidFill>
                            <a:schemeClr val="bg1"/>
                          </a:solidFill>
                          <a:latin typeface="Times New Roman"/>
                          <a:ea typeface="Times New Roman"/>
                        </a:rPr>
                        <a:t>mass and surface area estimated for different constituents of the solar system as a function of heliocentric distance. LZM would make direct measurements of the scattered and re-radiated emission from these objects and constrain their properties (Divine 1993).</a:t>
                      </a:r>
                      <a:endParaRPr lang="en-US" sz="1000" b="1" dirty="0">
                        <a:solidFill>
                          <a:schemeClr val="bg1"/>
                        </a:solidFill>
                        <a:latin typeface="Times New Roman"/>
                        <a:ea typeface="Times New Roman"/>
                      </a:endParaRPr>
                    </a:p>
                  </a:txBody>
                  <a:tcPr marL="182880" marR="182880" marT="201295" marB="201295">
                    <a:lnL>
                      <a:noFill/>
                    </a:lnL>
                    <a:lnR>
                      <a:noFill/>
                    </a:lnR>
                    <a:lnT>
                      <a:noFill/>
                    </a:lnT>
                    <a:lnB>
                      <a:noFill/>
                    </a:lnB>
                  </a:tcPr>
                </a:tc>
              </a:tr>
            </a:tbl>
          </a:graphicData>
        </a:graphic>
      </p:graphicFrame>
      <p:pic>
        <p:nvPicPr>
          <p:cNvPr id="64515" name="Picture 3"/>
          <p:cNvPicPr>
            <a:picLocks noChangeAspect="1" noChangeArrowheads="1"/>
          </p:cNvPicPr>
          <p:nvPr/>
        </p:nvPicPr>
        <p:blipFill>
          <a:blip r:embed="rId3" cstate="print"/>
          <a:srcRect/>
          <a:stretch>
            <a:fillRect/>
          </a:stretch>
        </p:blipFill>
        <p:spPr bwMode="auto">
          <a:xfrm>
            <a:off x="552660" y="1788607"/>
            <a:ext cx="3165259" cy="3813698"/>
          </a:xfrm>
          <a:prstGeom prst="rect">
            <a:avLst/>
          </a:prstGeom>
          <a:noFill/>
          <a:ln w="9525">
            <a:noFill/>
            <a:miter lim="800000"/>
            <a:headEnd/>
            <a:tailEnd/>
          </a:ln>
        </p:spPr>
      </p:pic>
      <p:graphicFrame>
        <p:nvGraphicFramePr>
          <p:cNvPr id="7" name="Table 6"/>
          <p:cNvGraphicFramePr>
            <a:graphicFrameLocks noGrp="1"/>
          </p:cNvGraphicFramePr>
          <p:nvPr/>
        </p:nvGraphicFramePr>
        <p:xfrm>
          <a:off x="4572000" y="5559252"/>
          <a:ext cx="4572000" cy="1164590"/>
        </p:xfrm>
        <a:graphic>
          <a:graphicData uri="http://schemas.openxmlformats.org/drawingml/2006/table">
            <a:tbl>
              <a:tblPr/>
              <a:tblGrid>
                <a:gridCol w="4572000"/>
              </a:tblGrid>
              <a:tr h="1002322">
                <a:tc>
                  <a:txBody>
                    <a:bodyPr/>
                    <a:lstStyle/>
                    <a:p>
                      <a:pPr marL="0" marR="0" algn="just">
                        <a:lnSpc>
                          <a:spcPts val="1200"/>
                        </a:lnSpc>
                        <a:spcBef>
                          <a:spcPts val="0"/>
                        </a:spcBef>
                        <a:spcAft>
                          <a:spcPts val="0"/>
                        </a:spcAft>
                      </a:pPr>
                      <a:r>
                        <a:rPr lang="en-US" sz="1200" b="0" i="1" kern="100" dirty="0" smtClean="0">
                          <a:solidFill>
                            <a:schemeClr val="bg1"/>
                          </a:solidFill>
                          <a:latin typeface="Times New Roman"/>
                          <a:ea typeface="Times New Roman"/>
                        </a:rPr>
                        <a:t>A </a:t>
                      </a:r>
                      <a:r>
                        <a:rPr lang="en-US" sz="1200" b="0" i="1" kern="100" dirty="0">
                          <a:solidFill>
                            <a:schemeClr val="bg1"/>
                          </a:solidFill>
                          <a:latin typeface="Times New Roman"/>
                          <a:ea typeface="Times New Roman"/>
                        </a:rPr>
                        <a:t>model based on IRAS and COBE data obtained at 1 AU (Reach et al. 1996) is used to predict the sky brightness at other distances from the Sun. Curves go from 1 to 5 AU from top to bottom and include zodiacal and cirrus emission. Cirrus features are seen at 3.3, 7.7 and 11 </a:t>
                      </a:r>
                      <a:r>
                        <a:rPr lang="en-US" sz="1200" b="0" i="1" kern="100" dirty="0">
                          <a:solidFill>
                            <a:schemeClr val="bg1"/>
                          </a:solidFill>
                          <a:latin typeface="Times New Roman"/>
                          <a:ea typeface="Times New Roman"/>
                          <a:sym typeface="Symbol"/>
                        </a:rPr>
                        <a:t></a:t>
                      </a:r>
                      <a:r>
                        <a:rPr lang="en-US" sz="1200" b="0" i="1" kern="100" dirty="0">
                          <a:solidFill>
                            <a:schemeClr val="bg1"/>
                          </a:solidFill>
                          <a:latin typeface="Times New Roman"/>
                          <a:ea typeface="Times New Roman"/>
                        </a:rPr>
                        <a:t>m.</a:t>
                      </a:r>
                      <a:endParaRPr lang="en-US" sz="1000" b="1" dirty="0">
                        <a:solidFill>
                          <a:schemeClr val="bg1"/>
                        </a:solidFill>
                        <a:latin typeface="Times New Roman"/>
                        <a:ea typeface="Times New Roman"/>
                      </a:endParaRPr>
                    </a:p>
                  </a:txBody>
                  <a:tcPr marL="182880" marR="182880" marT="201295" marB="201295">
                    <a:lnL>
                      <a:noFill/>
                    </a:lnL>
                    <a:lnR>
                      <a:noFill/>
                    </a:lnR>
                    <a:lnT>
                      <a:noFill/>
                    </a:lnT>
                    <a:lnB>
                      <a:noFill/>
                    </a:lnB>
                  </a:tcPr>
                </a:tc>
              </a:tr>
            </a:tbl>
          </a:graphicData>
        </a:graphic>
      </p:graphicFrame>
      <p:pic>
        <p:nvPicPr>
          <p:cNvPr id="64516" name="Picture 4"/>
          <p:cNvPicPr>
            <a:picLocks noChangeAspect="1" noChangeArrowheads="1"/>
          </p:cNvPicPr>
          <p:nvPr/>
        </p:nvPicPr>
        <p:blipFill>
          <a:blip r:embed="rId4" cstate="print"/>
          <a:srcRect/>
          <a:stretch>
            <a:fillRect/>
          </a:stretch>
        </p:blipFill>
        <p:spPr bwMode="auto">
          <a:xfrm>
            <a:off x="4299857" y="1889089"/>
            <a:ext cx="4633127" cy="347484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48330" cy="1143000"/>
          </a:xfrm>
        </p:spPr>
        <p:txBody>
          <a:bodyPr/>
          <a:lstStyle/>
          <a:p>
            <a:r>
              <a:rPr lang="en-US" dirty="0" smtClean="0"/>
              <a:t>LZM Characteristics</a:t>
            </a:r>
            <a:endParaRPr lang="en-US" dirty="0"/>
          </a:p>
        </p:txBody>
      </p:sp>
      <p:pic>
        <p:nvPicPr>
          <p:cNvPr id="77825" name="Picture 1"/>
          <p:cNvPicPr>
            <a:picLocks noChangeAspect="1" noChangeArrowheads="1"/>
          </p:cNvPicPr>
          <p:nvPr/>
        </p:nvPicPr>
        <p:blipFill>
          <a:blip r:embed="rId3" cstate="print"/>
          <a:srcRect/>
          <a:stretch>
            <a:fillRect/>
          </a:stretch>
        </p:blipFill>
        <p:spPr bwMode="auto">
          <a:xfrm>
            <a:off x="283028" y="4109776"/>
            <a:ext cx="3465007" cy="2598755"/>
          </a:xfrm>
          <a:prstGeom prst="rect">
            <a:avLst/>
          </a:prstGeom>
          <a:noFill/>
        </p:spPr>
      </p:pic>
      <p:pic>
        <p:nvPicPr>
          <p:cNvPr id="77826" name="Picture 2"/>
          <p:cNvPicPr>
            <a:picLocks noChangeAspect="1" noChangeArrowheads="1"/>
          </p:cNvPicPr>
          <p:nvPr/>
        </p:nvPicPr>
        <p:blipFill>
          <a:blip r:embed="rId4" cstate="print"/>
          <a:srcRect/>
          <a:stretch>
            <a:fillRect/>
          </a:stretch>
        </p:blipFill>
        <p:spPr bwMode="auto">
          <a:xfrm>
            <a:off x="322941" y="1454721"/>
            <a:ext cx="3360923" cy="2524426"/>
          </a:xfrm>
          <a:prstGeom prst="rect">
            <a:avLst/>
          </a:prstGeom>
          <a:noFill/>
          <a:ln w="9525">
            <a:noFill/>
            <a:miter lim="800000"/>
            <a:headEnd/>
            <a:tailEnd/>
          </a:ln>
        </p:spPr>
      </p:pic>
      <p:pic>
        <p:nvPicPr>
          <p:cNvPr id="77827" name="Picture 3"/>
          <p:cNvPicPr>
            <a:picLocks noChangeAspect="1" noChangeArrowheads="1"/>
          </p:cNvPicPr>
          <p:nvPr/>
        </p:nvPicPr>
        <p:blipFill>
          <a:blip r:embed="rId5" cstate="print"/>
          <a:srcRect/>
          <a:stretch>
            <a:fillRect/>
          </a:stretch>
        </p:blipFill>
        <p:spPr bwMode="auto">
          <a:xfrm>
            <a:off x="5881833" y="3165229"/>
            <a:ext cx="2579996" cy="3524459"/>
          </a:xfrm>
          <a:prstGeom prst="rect">
            <a:avLst/>
          </a:prstGeom>
          <a:noFill/>
          <a:ln w="9525">
            <a:noFill/>
            <a:miter lim="800000"/>
            <a:headEnd/>
            <a:tailEnd/>
          </a:ln>
        </p:spPr>
      </p:pic>
      <p:pic>
        <p:nvPicPr>
          <p:cNvPr id="77828" name="Picture 4"/>
          <p:cNvPicPr>
            <a:picLocks noChangeAspect="1" noChangeArrowheads="1"/>
          </p:cNvPicPr>
          <p:nvPr/>
        </p:nvPicPr>
        <p:blipFill>
          <a:blip r:embed="rId6" cstate="print"/>
          <a:srcRect l="2443" t="2948" r="3665" b="7207"/>
          <a:stretch>
            <a:fillRect/>
          </a:stretch>
        </p:blipFill>
        <p:spPr bwMode="auto">
          <a:xfrm>
            <a:off x="5154804" y="0"/>
            <a:ext cx="3517547" cy="3028622"/>
          </a:xfrm>
          <a:prstGeom prst="rect">
            <a:avLst/>
          </a:prstGeom>
          <a:noFill/>
        </p:spPr>
      </p:pic>
      <p:sp>
        <p:nvSpPr>
          <p:cNvPr id="11" name="TextBox 10"/>
          <p:cNvSpPr txBox="1"/>
          <p:nvPr/>
        </p:nvSpPr>
        <p:spPr>
          <a:xfrm>
            <a:off x="5174900" y="2652764"/>
            <a:ext cx="877163" cy="369332"/>
          </a:xfrm>
          <a:prstGeom prst="rect">
            <a:avLst/>
          </a:prstGeom>
          <a:solidFill>
            <a:srgbClr val="FFFF00"/>
          </a:solidFill>
        </p:spPr>
        <p:txBody>
          <a:bodyPr wrap="none" rtlCol="0">
            <a:spAutoFit/>
          </a:bodyPr>
          <a:lstStyle/>
          <a:p>
            <a:r>
              <a:rPr lang="en-US" sz="1800" dirty="0" smtClean="0">
                <a:solidFill>
                  <a:srgbClr val="FF0000"/>
                </a:solidFill>
              </a:rPr>
              <a:t>200 kg</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mtClean="0"/>
              <a:t>Points To Consider</a:t>
            </a:r>
          </a:p>
        </p:txBody>
      </p:sp>
      <p:sp>
        <p:nvSpPr>
          <p:cNvPr id="4099" name="Content Placeholder 2"/>
          <p:cNvSpPr>
            <a:spLocks noGrp="1"/>
          </p:cNvSpPr>
          <p:nvPr>
            <p:ph idx="1"/>
          </p:nvPr>
        </p:nvSpPr>
        <p:spPr>
          <a:xfrm>
            <a:off x="457200" y="1736725"/>
            <a:ext cx="8229600" cy="3708400"/>
          </a:xfrm>
        </p:spPr>
        <p:txBody>
          <a:bodyPr/>
          <a:lstStyle/>
          <a:p>
            <a:r>
              <a:rPr lang="en-US" sz="2800" smtClean="0"/>
              <a:t>Evolution</a:t>
            </a:r>
          </a:p>
          <a:p>
            <a:r>
              <a:rPr lang="en-US" sz="2800" smtClean="0"/>
              <a:t>Census</a:t>
            </a:r>
          </a:p>
          <a:p>
            <a:r>
              <a:rPr lang="en-US" sz="2800" smtClean="0"/>
              <a:t>Where is the material?</a:t>
            </a:r>
          </a:p>
          <a:p>
            <a:r>
              <a:rPr lang="en-US" sz="2800" smtClean="0"/>
              <a:t>What is the material?</a:t>
            </a:r>
          </a:p>
          <a:p>
            <a:r>
              <a:rPr lang="en-US" sz="2800" smtClean="0"/>
              <a:t>What is the effect of planets</a:t>
            </a:r>
          </a:p>
          <a:p>
            <a:r>
              <a:rPr lang="en-US" sz="2800" smtClean="0">
                <a:sym typeface="Wingdings" pitchFamily="2" charset="2"/>
              </a:rPr>
              <a:t>What is the effect of EZ on planet detection</a:t>
            </a:r>
          </a:p>
          <a:p>
            <a:r>
              <a:rPr lang="en-US" sz="2800" smtClean="0">
                <a:sym typeface="Wingdings" pitchFamily="2" charset="2"/>
              </a:rPr>
              <a:t>What could we learn about EZ from our own LZ</a:t>
            </a:r>
            <a:endParaRPr lang="en-US" sz="2800" smtClean="0"/>
          </a:p>
          <a:p>
            <a:endParaRPr 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81000"/>
            <a:ext cx="4495800" cy="1143000"/>
          </a:xfrm>
        </p:spPr>
        <p:txBody>
          <a:bodyPr/>
          <a:lstStyle/>
          <a:p>
            <a:pPr eaLnBrk="1" hangingPunct="1"/>
            <a:r>
              <a:rPr lang="en-US" sz="4000" smtClean="0"/>
              <a:t>Disk Fraction Declines with Age: Primordial</a:t>
            </a:r>
            <a:r>
              <a:rPr lang="en-US" sz="4000" smtClean="0">
                <a:sym typeface="Wingdings" pitchFamily="2" charset="2"/>
              </a:rPr>
              <a:t>Debris</a:t>
            </a:r>
            <a:endParaRPr lang="en-US" sz="4000" smtClean="0"/>
          </a:p>
        </p:txBody>
      </p:sp>
      <p:pic>
        <p:nvPicPr>
          <p:cNvPr id="5123" name="Picture 4" descr="f6"/>
          <p:cNvPicPr>
            <a:picLocks noGrp="1" noChangeAspect="1" noChangeArrowheads="1"/>
          </p:cNvPicPr>
          <p:nvPr>
            <p:ph type="body" idx="1"/>
          </p:nvPr>
        </p:nvPicPr>
        <p:blipFill>
          <a:blip r:embed="rId3" cstate="print"/>
          <a:srcRect/>
          <a:stretch>
            <a:fillRect/>
          </a:stretch>
        </p:blipFill>
        <p:spPr>
          <a:xfrm rot="16200000">
            <a:off x="5075237" y="-655637"/>
            <a:ext cx="3413125" cy="4724400"/>
          </a:xfrm>
          <a:solidFill>
            <a:schemeClr val="bg1"/>
          </a:solidFill>
        </p:spPr>
      </p:pic>
      <p:pic>
        <p:nvPicPr>
          <p:cNvPr id="5124" name="Picture 5" descr="f7"/>
          <p:cNvPicPr>
            <a:picLocks noChangeAspect="1" noChangeArrowheads="1"/>
          </p:cNvPicPr>
          <p:nvPr/>
        </p:nvPicPr>
        <p:blipFill>
          <a:blip r:embed="rId4" cstate="print"/>
          <a:srcRect/>
          <a:stretch>
            <a:fillRect/>
          </a:stretch>
        </p:blipFill>
        <p:spPr bwMode="auto">
          <a:xfrm rot="-5400000">
            <a:off x="5076825" y="2790825"/>
            <a:ext cx="3409950" cy="4724400"/>
          </a:xfrm>
          <a:prstGeom prst="rect">
            <a:avLst/>
          </a:prstGeom>
          <a:solidFill>
            <a:schemeClr val="bg1"/>
          </a:solidFill>
          <a:ln w="9525">
            <a:noFill/>
            <a:miter lim="800000"/>
            <a:headEnd/>
            <a:tailEnd/>
          </a:ln>
        </p:spPr>
      </p:pic>
      <p:sp>
        <p:nvSpPr>
          <p:cNvPr id="5125" name="Text Box 6"/>
          <p:cNvSpPr txBox="1">
            <a:spLocks noChangeArrowheads="1"/>
          </p:cNvSpPr>
          <p:nvPr/>
        </p:nvSpPr>
        <p:spPr bwMode="auto">
          <a:xfrm>
            <a:off x="4495800" y="6491288"/>
            <a:ext cx="2101850" cy="366712"/>
          </a:xfrm>
          <a:prstGeom prst="rect">
            <a:avLst/>
          </a:prstGeom>
          <a:noFill/>
          <a:ln w="9525">
            <a:noFill/>
            <a:miter lim="800000"/>
            <a:headEnd/>
            <a:tailEnd/>
          </a:ln>
        </p:spPr>
        <p:txBody>
          <a:bodyPr wrap="none">
            <a:spAutoFit/>
          </a:bodyPr>
          <a:lstStyle/>
          <a:p>
            <a:r>
              <a:rPr lang="en-US" sz="1800" b="1"/>
              <a:t>Siegler et al. 2007</a:t>
            </a:r>
          </a:p>
        </p:txBody>
      </p:sp>
      <p:sp>
        <p:nvSpPr>
          <p:cNvPr id="5126" name="Rectangle 7"/>
          <p:cNvSpPr>
            <a:spLocks noChangeArrowheads="1"/>
          </p:cNvSpPr>
          <p:nvPr/>
        </p:nvSpPr>
        <p:spPr bwMode="auto">
          <a:xfrm>
            <a:off x="0" y="1935163"/>
            <a:ext cx="4419600" cy="4525962"/>
          </a:xfrm>
          <a:prstGeom prst="rect">
            <a:avLst/>
          </a:prstGeom>
          <a:noFill/>
          <a:ln w="9525">
            <a:noFill/>
            <a:miter lim="800000"/>
            <a:headEnd/>
            <a:tailEnd/>
          </a:ln>
        </p:spPr>
        <p:txBody>
          <a:bodyPr/>
          <a:lstStyle/>
          <a:p>
            <a:pPr marL="342900" indent="-342900">
              <a:lnSpc>
                <a:spcPct val="90000"/>
              </a:lnSpc>
              <a:spcBef>
                <a:spcPct val="10000"/>
              </a:spcBef>
              <a:buFontTx/>
              <a:buChar char="•"/>
            </a:pPr>
            <a:r>
              <a:rPr lang="en-US" sz="2400">
                <a:solidFill>
                  <a:schemeClr val="bg1"/>
                </a:solidFill>
              </a:rPr>
              <a:t>Spitzer surveys of AFGK stars (Rieke  2004; Siegler 2007)  confirm and extend ISO results</a:t>
            </a:r>
          </a:p>
          <a:p>
            <a:pPr marL="342900" indent="-342900">
              <a:lnSpc>
                <a:spcPct val="90000"/>
              </a:lnSpc>
              <a:spcBef>
                <a:spcPct val="10000"/>
              </a:spcBef>
              <a:buFontTx/>
              <a:buChar char="•"/>
            </a:pPr>
            <a:r>
              <a:rPr lang="en-US" sz="2400">
                <a:solidFill>
                  <a:schemeClr val="bg1"/>
                </a:solidFill>
              </a:rPr>
              <a:t>Young, h</a:t>
            </a:r>
            <a:r>
              <a:rPr lang="en-US" sz="2400">
                <a:solidFill>
                  <a:schemeClr val="bg1"/>
                </a:solidFill>
                <a:sym typeface="Wingdings" pitchFamily="2" charset="2"/>
              </a:rPr>
              <a:t>ot disks common, but rare beyond 100 Myr  formation of planetesimals and planets common evolutionary feature &lt;100Myr</a:t>
            </a:r>
          </a:p>
          <a:p>
            <a:pPr marL="342900" indent="-342900">
              <a:lnSpc>
                <a:spcPct val="90000"/>
              </a:lnSpc>
              <a:spcBef>
                <a:spcPct val="10000"/>
              </a:spcBef>
              <a:buFontTx/>
              <a:buChar char="•"/>
            </a:pPr>
            <a:r>
              <a:rPr lang="en-US" sz="2400">
                <a:solidFill>
                  <a:schemeClr val="bg1"/>
                </a:solidFill>
                <a:sym typeface="Wingdings" pitchFamily="2" charset="2"/>
              </a:rPr>
              <a:t>Sporadic later outbursts due to collisions (Vega, HR 8799 Su 2004) with multiple grains sizes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9525"/>
            <a:ext cx="8839200" cy="1143000"/>
          </a:xfrm>
        </p:spPr>
        <p:txBody>
          <a:bodyPr/>
          <a:lstStyle/>
          <a:p>
            <a:r>
              <a:rPr lang="en-US" smtClean="0"/>
              <a:t>Spitzer Results On Kuiper Belts</a:t>
            </a:r>
          </a:p>
        </p:txBody>
      </p:sp>
      <p:sp>
        <p:nvSpPr>
          <p:cNvPr id="6147" name="Content Placeholder 2"/>
          <p:cNvSpPr>
            <a:spLocks noGrp="1"/>
          </p:cNvSpPr>
          <p:nvPr>
            <p:ph sz="half" idx="1"/>
          </p:nvPr>
        </p:nvSpPr>
        <p:spPr>
          <a:xfrm>
            <a:off x="0" y="1308100"/>
            <a:ext cx="4203700" cy="4943475"/>
          </a:xfrm>
        </p:spPr>
        <p:txBody>
          <a:bodyPr/>
          <a:lstStyle/>
          <a:p>
            <a:r>
              <a:rPr lang="en-US" sz="2400" smtClean="0"/>
              <a:t>L</a:t>
            </a:r>
            <a:r>
              <a:rPr lang="en-US" sz="2400" baseline="-25000" smtClean="0"/>
              <a:t>d</a:t>
            </a:r>
            <a:r>
              <a:rPr lang="en-US" sz="2400" smtClean="0"/>
              <a:t>/L</a:t>
            </a:r>
            <a:r>
              <a:rPr lang="en-US" sz="2400" baseline="-25000" smtClean="0"/>
              <a:t>*</a:t>
            </a:r>
            <a:r>
              <a:rPr lang="en-US" sz="2400" smtClean="0"/>
              <a:t>~10</a:t>
            </a:r>
            <a:r>
              <a:rPr lang="en-US" sz="2400" baseline="30000" smtClean="0"/>
              <a:t>-5 </a:t>
            </a:r>
            <a:r>
              <a:rPr lang="en-US" sz="2400" smtClean="0"/>
              <a:t>~10</a:t>
            </a:r>
            <a:r>
              <a:rPr lang="en-US" sz="2400" baseline="30000" smtClean="0"/>
              <a:t>-6  </a:t>
            </a:r>
            <a:r>
              <a:rPr lang="en-US" sz="2400" smtClean="0"/>
              <a:t>for cold Kuiper Belt dust (30-60 K, &gt;10 AU; 70 </a:t>
            </a:r>
            <a:r>
              <a:rPr lang="en-US" sz="2400" smtClean="0">
                <a:latin typeface="Symbol" pitchFamily="18" charset="2"/>
              </a:rPr>
              <a:t>m</a:t>
            </a:r>
            <a:r>
              <a:rPr lang="en-US" sz="2400" smtClean="0"/>
              <a:t>m) for roughly 14% of MATURE stars. </a:t>
            </a:r>
          </a:p>
          <a:p>
            <a:r>
              <a:rPr lang="en-US" sz="2400" smtClean="0"/>
              <a:t>No statistical difference between debris disk incidence for stars with or w/o planets</a:t>
            </a:r>
          </a:p>
          <a:p>
            <a:r>
              <a:rPr lang="en-US" sz="2400" smtClean="0"/>
              <a:t>Most systems consistent with large dust grains, relatively warm dust located just outside snowline</a:t>
            </a:r>
          </a:p>
          <a:p>
            <a:pPr lvl="1"/>
            <a:endParaRPr lang="en-US" sz="2000" smtClean="0"/>
          </a:p>
          <a:p>
            <a:endParaRPr lang="en-US" sz="2400" smtClean="0"/>
          </a:p>
        </p:txBody>
      </p:sp>
      <p:pic>
        <p:nvPicPr>
          <p:cNvPr id="6148" name="Picture 2"/>
          <p:cNvPicPr>
            <a:picLocks noGrp="1" noChangeAspect="1" noChangeArrowheads="1"/>
          </p:cNvPicPr>
          <p:nvPr>
            <p:ph sz="quarter" idx="2"/>
          </p:nvPr>
        </p:nvPicPr>
        <p:blipFill>
          <a:blip r:embed="rId3" cstate="print"/>
          <a:srcRect l="2238"/>
          <a:stretch>
            <a:fillRect/>
          </a:stretch>
        </p:blipFill>
        <p:spPr>
          <a:xfrm>
            <a:off x="4335463" y="2297113"/>
            <a:ext cx="4808537" cy="3370262"/>
          </a:xfrm>
        </p:spPr>
      </p:pic>
      <p:sp>
        <p:nvSpPr>
          <p:cNvPr id="6149" name="TextBox 7"/>
          <p:cNvSpPr txBox="1">
            <a:spLocks noChangeArrowheads="1"/>
          </p:cNvSpPr>
          <p:nvPr/>
        </p:nvSpPr>
        <p:spPr bwMode="auto">
          <a:xfrm>
            <a:off x="6991350" y="3175000"/>
            <a:ext cx="1649413" cy="338138"/>
          </a:xfrm>
          <a:prstGeom prst="rect">
            <a:avLst/>
          </a:prstGeom>
          <a:noFill/>
          <a:ln w="9525">
            <a:noFill/>
            <a:miter lim="800000"/>
            <a:headEnd/>
            <a:tailEnd/>
          </a:ln>
        </p:spPr>
        <p:txBody>
          <a:bodyPr wrap="none">
            <a:spAutoFit/>
          </a:bodyPr>
          <a:lstStyle/>
          <a:p>
            <a:r>
              <a:rPr lang="en-US" sz="1600"/>
              <a:t>Bryden et al 2009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47650"/>
            <a:ext cx="4146550" cy="1143000"/>
          </a:xfrm>
        </p:spPr>
        <p:txBody>
          <a:bodyPr/>
          <a:lstStyle/>
          <a:p>
            <a:r>
              <a:rPr lang="en-US" sz="3600" smtClean="0"/>
              <a:t>Spitzer Limits </a:t>
            </a:r>
            <a:br>
              <a:rPr lang="en-US" sz="3600" smtClean="0"/>
            </a:br>
            <a:r>
              <a:rPr lang="en-US" sz="3600" smtClean="0"/>
              <a:t>on Hot Dust</a:t>
            </a:r>
          </a:p>
        </p:txBody>
      </p:sp>
      <p:sp>
        <p:nvSpPr>
          <p:cNvPr id="7171" name="Content Placeholder 2"/>
          <p:cNvSpPr>
            <a:spLocks noGrp="1"/>
          </p:cNvSpPr>
          <p:nvPr>
            <p:ph sz="half" idx="1"/>
          </p:nvPr>
        </p:nvSpPr>
        <p:spPr>
          <a:xfrm>
            <a:off x="0" y="1462088"/>
            <a:ext cx="3998913" cy="4092575"/>
          </a:xfrm>
        </p:spPr>
        <p:txBody>
          <a:bodyPr/>
          <a:lstStyle/>
          <a:p>
            <a:r>
              <a:rPr lang="en-US" sz="2400" smtClean="0"/>
              <a:t>Most Kuiper Belt systems show </a:t>
            </a:r>
            <a:r>
              <a:rPr lang="en-US" sz="2400" b="1" u="sng" smtClean="0"/>
              <a:t>WARM </a:t>
            </a:r>
            <a:r>
              <a:rPr lang="en-US" sz="2400" smtClean="0"/>
              <a:t>dust (70-150 K)  located outside ice-line ~100 Zodi</a:t>
            </a:r>
          </a:p>
          <a:p>
            <a:r>
              <a:rPr lang="en-US" sz="2400" b="1" u="sng" smtClean="0"/>
              <a:t>HOT</a:t>
            </a:r>
            <a:r>
              <a:rPr lang="en-US" sz="2400" smtClean="0"/>
              <a:t> dust in Habitable Zone (10 </a:t>
            </a:r>
            <a:r>
              <a:rPr lang="en-US" sz="2400" smtClean="0">
                <a:latin typeface="Symbol" pitchFamily="18" charset="2"/>
              </a:rPr>
              <a:t>m</a:t>
            </a:r>
            <a:r>
              <a:rPr lang="en-US" sz="2400" smtClean="0"/>
              <a:t>m)  rare</a:t>
            </a:r>
          </a:p>
          <a:p>
            <a:pPr lvl="1"/>
            <a:r>
              <a:rPr lang="en-US" sz="2000" u="sng" smtClean="0"/>
              <a:t>~</a:t>
            </a:r>
            <a:r>
              <a:rPr lang="en-US" sz="2000" smtClean="0"/>
              <a:t>1,000 zodi (3 </a:t>
            </a:r>
            <a:r>
              <a:rPr lang="en-US" sz="2000" smtClean="0">
                <a:latin typeface="Symbol" pitchFamily="18" charset="2"/>
              </a:rPr>
              <a:t>s</a:t>
            </a:r>
            <a:r>
              <a:rPr lang="en-US" sz="2000" smtClean="0"/>
              <a:t>) for 1-2% of mature stars</a:t>
            </a:r>
          </a:p>
          <a:p>
            <a:r>
              <a:rPr lang="en-US" sz="2400" smtClean="0"/>
              <a:t>Only 1-2 systems with strong HZ disk at Spitzer photometric levels</a:t>
            </a:r>
          </a:p>
        </p:txBody>
      </p:sp>
      <p:sp>
        <p:nvSpPr>
          <p:cNvPr id="7172" name="TextBox 8"/>
          <p:cNvSpPr txBox="1">
            <a:spLocks noChangeArrowheads="1"/>
          </p:cNvSpPr>
          <p:nvPr/>
        </p:nvSpPr>
        <p:spPr bwMode="auto">
          <a:xfrm>
            <a:off x="7239000" y="1524000"/>
            <a:ext cx="1785938" cy="369888"/>
          </a:xfrm>
          <a:prstGeom prst="rect">
            <a:avLst/>
          </a:prstGeom>
          <a:noFill/>
          <a:ln w="9525">
            <a:noFill/>
            <a:miter lim="800000"/>
            <a:headEnd/>
            <a:tailEnd/>
          </a:ln>
        </p:spPr>
        <p:txBody>
          <a:bodyPr wrap="none">
            <a:spAutoFit/>
          </a:bodyPr>
          <a:lstStyle/>
          <a:p>
            <a:r>
              <a:rPr lang="en-US"/>
              <a:t>Lawler et al 2009</a:t>
            </a:r>
          </a:p>
        </p:txBody>
      </p:sp>
      <p:sp>
        <p:nvSpPr>
          <p:cNvPr id="7173" name="Content Placeholder 6"/>
          <p:cNvSpPr>
            <a:spLocks noGrp="1"/>
          </p:cNvSpPr>
          <p:nvPr>
            <p:ph sz="quarter" idx="2"/>
          </p:nvPr>
        </p:nvSpPr>
        <p:spPr/>
        <p:txBody>
          <a:bodyPr/>
          <a:lstStyle/>
          <a:p>
            <a:endParaRPr lang="en-US" smtClean="0"/>
          </a:p>
        </p:txBody>
      </p:sp>
      <p:pic>
        <p:nvPicPr>
          <p:cNvPr id="7174" name="Picture 2" descr="LdLstar"/>
          <p:cNvPicPr>
            <a:picLocks noChangeAspect="1" noChangeArrowheads="1"/>
          </p:cNvPicPr>
          <p:nvPr/>
        </p:nvPicPr>
        <p:blipFill>
          <a:blip r:embed="rId3" cstate="print"/>
          <a:srcRect l="8818" t="12289" r="6667" b="12222"/>
          <a:stretch>
            <a:fillRect/>
          </a:stretch>
        </p:blipFill>
        <p:spPr bwMode="auto">
          <a:xfrm>
            <a:off x="3992563" y="-66675"/>
            <a:ext cx="5151437" cy="3557588"/>
          </a:xfrm>
          <a:prstGeom prst="rect">
            <a:avLst/>
          </a:prstGeom>
          <a:noFill/>
          <a:ln w="9525">
            <a:noFill/>
            <a:miter lim="800000"/>
            <a:headEnd/>
            <a:tailEnd/>
          </a:ln>
        </p:spPr>
      </p:pic>
      <p:sp>
        <p:nvSpPr>
          <p:cNvPr id="7175" name="Content Placeholder 9"/>
          <p:cNvSpPr>
            <a:spLocks noGrp="1"/>
          </p:cNvSpPr>
          <p:nvPr>
            <p:ph sz="quarter" idx="3"/>
          </p:nvPr>
        </p:nvSpPr>
        <p:spPr/>
        <p:txBody>
          <a:bodyPr/>
          <a:lstStyle/>
          <a:p>
            <a:endParaRPr lang="en-US" smtClean="0"/>
          </a:p>
        </p:txBody>
      </p:sp>
      <p:pic>
        <p:nvPicPr>
          <p:cNvPr id="7176" name="Picture 3" descr="dustradii"/>
          <p:cNvPicPr>
            <a:picLocks noChangeAspect="1" noChangeArrowheads="1"/>
          </p:cNvPicPr>
          <p:nvPr/>
        </p:nvPicPr>
        <p:blipFill>
          <a:blip r:embed="rId4" cstate="print"/>
          <a:srcRect l="7574" t="16663" r="10620" b="12762"/>
          <a:stretch>
            <a:fillRect/>
          </a:stretch>
        </p:blipFill>
        <p:spPr bwMode="auto">
          <a:xfrm>
            <a:off x="4000500" y="3429000"/>
            <a:ext cx="5143500" cy="3429000"/>
          </a:xfrm>
          <a:prstGeom prst="rect">
            <a:avLst/>
          </a:prstGeom>
          <a:noFill/>
          <a:ln w="9525">
            <a:noFill/>
            <a:miter lim="800000"/>
            <a:headEnd/>
            <a:tailEnd/>
          </a:ln>
        </p:spPr>
      </p:pic>
      <p:sp>
        <p:nvSpPr>
          <p:cNvPr id="7177" name="TextBox 8"/>
          <p:cNvSpPr txBox="1">
            <a:spLocks noChangeArrowheads="1"/>
          </p:cNvSpPr>
          <p:nvPr/>
        </p:nvSpPr>
        <p:spPr bwMode="auto">
          <a:xfrm>
            <a:off x="2374900" y="6457950"/>
            <a:ext cx="1495425" cy="400050"/>
          </a:xfrm>
          <a:prstGeom prst="rect">
            <a:avLst/>
          </a:prstGeom>
          <a:noFill/>
          <a:ln w="9525">
            <a:noFill/>
            <a:miter lim="800000"/>
            <a:headEnd/>
            <a:tailEnd/>
          </a:ln>
        </p:spPr>
        <p:txBody>
          <a:bodyPr wrap="none">
            <a:spAutoFit/>
          </a:bodyPr>
          <a:lstStyle/>
          <a:p>
            <a:r>
              <a:rPr lang="en-US">
                <a:solidFill>
                  <a:schemeClr val="bg1"/>
                </a:solidFill>
              </a:rPr>
              <a:t>Lawler et 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3248025" y="0"/>
            <a:ext cx="5591175" cy="1143000"/>
          </a:xfrm>
        </p:spPr>
        <p:txBody>
          <a:bodyPr/>
          <a:lstStyle/>
          <a:p>
            <a:r>
              <a:rPr lang="en-US" smtClean="0"/>
              <a:t>Large Warm Disks</a:t>
            </a:r>
          </a:p>
        </p:txBody>
      </p:sp>
      <p:sp>
        <p:nvSpPr>
          <p:cNvPr id="8195" name="Content Placeholder 9"/>
          <p:cNvSpPr>
            <a:spLocks noGrp="1"/>
          </p:cNvSpPr>
          <p:nvPr>
            <p:ph sz="quarter" idx="3"/>
          </p:nvPr>
        </p:nvSpPr>
        <p:spPr>
          <a:xfrm>
            <a:off x="3048000" y="927100"/>
            <a:ext cx="6096000" cy="1676400"/>
          </a:xfrm>
        </p:spPr>
        <p:txBody>
          <a:bodyPr/>
          <a:lstStyle/>
          <a:p>
            <a:pPr>
              <a:spcBef>
                <a:spcPct val="0"/>
              </a:spcBef>
            </a:pPr>
            <a:r>
              <a:rPr lang="en-US" sz="2400" smtClean="0"/>
              <a:t>11 of 41 70 </a:t>
            </a:r>
            <a:r>
              <a:rPr lang="en-US" sz="2400" smtClean="0">
                <a:latin typeface="Symbol" pitchFamily="18" charset="2"/>
              </a:rPr>
              <a:t>m</a:t>
            </a:r>
            <a:r>
              <a:rPr lang="en-US" sz="2400" smtClean="0"/>
              <a:t>m excess sources are extended (</a:t>
            </a:r>
            <a:r>
              <a:rPr lang="en-US" sz="2400" u="sng" smtClean="0"/>
              <a:t>&gt;</a:t>
            </a:r>
            <a:r>
              <a:rPr lang="en-US" sz="2400" smtClean="0"/>
              <a:t>10″) </a:t>
            </a:r>
            <a:r>
              <a:rPr lang="en-US" sz="2400" smtClean="0">
                <a:sym typeface="Wingdings" pitchFamily="2" charset="2"/>
              </a:rPr>
              <a:t> 30-100 AU (Bryden)</a:t>
            </a:r>
          </a:p>
          <a:p>
            <a:pPr>
              <a:spcBef>
                <a:spcPct val="0"/>
              </a:spcBef>
            </a:pPr>
            <a:r>
              <a:rPr lang="en-US" sz="2400" smtClean="0">
                <a:sym typeface="Wingdings" pitchFamily="2" charset="2"/>
              </a:rPr>
              <a:t>HST confirms size and PA of many</a:t>
            </a:r>
            <a:endParaRPr lang="en-US" sz="2400" smtClean="0"/>
          </a:p>
          <a:p>
            <a:pPr>
              <a:spcBef>
                <a:spcPct val="0"/>
              </a:spcBef>
            </a:pPr>
            <a:r>
              <a:rPr lang="en-US" sz="2400" smtClean="0"/>
              <a:t>Herschel/SCUBA-2  will resolve dozens of objects</a:t>
            </a:r>
          </a:p>
          <a:p>
            <a:pPr>
              <a:spcBef>
                <a:spcPct val="0"/>
              </a:spcBef>
            </a:pPr>
            <a:r>
              <a:rPr lang="en-US" sz="2400" smtClean="0"/>
              <a:t>Submm shows</a:t>
            </a:r>
          </a:p>
          <a:p>
            <a:pPr>
              <a:spcBef>
                <a:spcPct val="0"/>
              </a:spcBef>
              <a:buFontTx/>
              <a:buNone/>
            </a:pPr>
            <a:r>
              <a:rPr lang="en-US" sz="2400" smtClean="0"/>
              <a:t>large, cold disks</a:t>
            </a:r>
          </a:p>
        </p:txBody>
      </p:sp>
      <p:pic>
        <p:nvPicPr>
          <p:cNvPr id="8196" name="Picture 5"/>
          <p:cNvPicPr>
            <a:picLocks noChangeAspect="1" noChangeArrowheads="1"/>
          </p:cNvPicPr>
          <p:nvPr/>
        </p:nvPicPr>
        <p:blipFill>
          <a:blip r:embed="rId3" cstate="print"/>
          <a:srcRect/>
          <a:stretch>
            <a:fillRect/>
          </a:stretch>
        </p:blipFill>
        <p:spPr bwMode="auto">
          <a:xfrm>
            <a:off x="0" y="0"/>
            <a:ext cx="3065463" cy="3810000"/>
          </a:xfrm>
          <a:prstGeom prst="rect">
            <a:avLst/>
          </a:prstGeom>
          <a:noFill/>
          <a:ln w="9525">
            <a:noFill/>
            <a:miter lim="800000"/>
            <a:headEnd/>
            <a:tailEnd/>
          </a:ln>
        </p:spPr>
      </p:pic>
      <p:pic>
        <p:nvPicPr>
          <p:cNvPr id="8197" name="Picture 7"/>
          <p:cNvPicPr>
            <a:picLocks noChangeAspect="1" noChangeArrowheads="1"/>
          </p:cNvPicPr>
          <p:nvPr/>
        </p:nvPicPr>
        <p:blipFill>
          <a:blip r:embed="rId4" cstate="print"/>
          <a:srcRect/>
          <a:stretch>
            <a:fillRect/>
          </a:stretch>
        </p:blipFill>
        <p:spPr bwMode="auto">
          <a:xfrm>
            <a:off x="5568950" y="2535238"/>
            <a:ext cx="3575050" cy="3244850"/>
          </a:xfrm>
          <a:prstGeom prst="rect">
            <a:avLst/>
          </a:prstGeom>
          <a:noFill/>
          <a:ln w="9525">
            <a:noFill/>
            <a:miter lim="800000"/>
            <a:headEnd/>
            <a:tailEnd/>
          </a:ln>
        </p:spPr>
      </p:pic>
      <p:sp>
        <p:nvSpPr>
          <p:cNvPr id="8198" name="Content Placeholder 9"/>
          <p:cNvSpPr>
            <a:spLocks noGrp="1"/>
          </p:cNvSpPr>
          <p:nvPr>
            <p:ph sz="quarter" idx="3"/>
          </p:nvPr>
        </p:nvSpPr>
        <p:spPr>
          <a:xfrm>
            <a:off x="157163" y="3822700"/>
            <a:ext cx="5343525" cy="1676400"/>
          </a:xfrm>
        </p:spPr>
        <p:txBody>
          <a:bodyPr/>
          <a:lstStyle/>
          <a:p>
            <a:pPr>
              <a:spcBef>
                <a:spcPct val="0"/>
              </a:spcBef>
            </a:pPr>
            <a:r>
              <a:rPr lang="en-US" sz="2400" smtClean="0"/>
              <a:t>Large distance from star </a:t>
            </a:r>
            <a:r>
              <a:rPr lang="en-US" sz="2400" smtClean="0">
                <a:sym typeface="Wingdings" pitchFamily="2" charset="2"/>
              </a:rPr>
              <a:t></a:t>
            </a:r>
            <a:r>
              <a:rPr lang="en-US" sz="2400" smtClean="0"/>
              <a:t> small dust grains for T~30K, e.g. HD 10647 with outer ring of 0.25 um silicates or water ice (Tanner et al)</a:t>
            </a:r>
          </a:p>
          <a:p>
            <a:pPr>
              <a:spcBef>
                <a:spcPct val="0"/>
              </a:spcBef>
            </a:pPr>
            <a:r>
              <a:rPr lang="en-US" sz="2400" smtClean="0"/>
              <a:t>Origin as fossil collisional event</a:t>
            </a:r>
          </a:p>
        </p:txBody>
      </p:sp>
      <p:pic>
        <p:nvPicPr>
          <p:cNvPr id="8199" name="Picture 8"/>
          <p:cNvPicPr>
            <a:picLocks noChangeAspect="1" noChangeArrowheads="1"/>
          </p:cNvPicPr>
          <p:nvPr/>
        </p:nvPicPr>
        <p:blipFill>
          <a:blip r:embed="rId5" cstate="print"/>
          <a:srcRect/>
          <a:stretch>
            <a:fillRect/>
          </a:stretch>
        </p:blipFill>
        <p:spPr bwMode="auto">
          <a:xfrm>
            <a:off x="0" y="5759450"/>
            <a:ext cx="9144000" cy="109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76200"/>
            <a:ext cx="8229600" cy="1143000"/>
          </a:xfrm>
        </p:spPr>
        <p:txBody>
          <a:bodyPr/>
          <a:lstStyle/>
          <a:p>
            <a:pPr eaLnBrk="1" hangingPunct="1"/>
            <a:r>
              <a:rPr lang="en-US" smtClean="0"/>
              <a:t>The Exceptional Star HD 69830</a:t>
            </a:r>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6" descr="HD69830FullSpectrum.jpg"/>
          <p:cNvPicPr>
            <a:picLocks noChangeAspect="1"/>
          </p:cNvPicPr>
          <p:nvPr/>
        </p:nvPicPr>
        <p:blipFill>
          <a:blip r:embed="rId3" cstate="print"/>
          <a:srcRect/>
          <a:stretch>
            <a:fillRect/>
          </a:stretch>
        </p:blipFill>
        <p:spPr bwMode="auto">
          <a:xfrm>
            <a:off x="134938" y="0"/>
            <a:ext cx="8874125" cy="6858000"/>
          </a:xfrm>
          <a:prstGeom prst="rect">
            <a:avLst/>
          </a:prstGeom>
          <a:noFill/>
          <a:ln w="9525">
            <a:noFill/>
            <a:miter lim="800000"/>
            <a:headEnd/>
            <a:tailEnd/>
          </a:ln>
        </p:spPr>
      </p:pic>
      <p:sp>
        <p:nvSpPr>
          <p:cNvPr id="9221" name="TextBox 4"/>
          <p:cNvSpPr txBox="1">
            <a:spLocks noChangeArrowheads="1"/>
          </p:cNvSpPr>
          <p:nvPr/>
        </p:nvSpPr>
        <p:spPr bwMode="auto">
          <a:xfrm>
            <a:off x="1371600" y="3581400"/>
            <a:ext cx="4191000" cy="2105025"/>
          </a:xfrm>
          <a:prstGeom prst="rect">
            <a:avLst/>
          </a:prstGeom>
          <a:solidFill>
            <a:schemeClr val="bg1"/>
          </a:solidFill>
          <a:ln w="9525">
            <a:noFill/>
            <a:miter lim="800000"/>
            <a:headEnd/>
            <a:tailEnd/>
          </a:ln>
        </p:spPr>
        <p:txBody>
          <a:bodyPr>
            <a:spAutoFit/>
          </a:bodyPr>
          <a:lstStyle/>
          <a:p>
            <a:r>
              <a:rPr lang="en-US" sz="2400"/>
              <a:t>6</a:t>
            </a:r>
            <a:r>
              <a:rPr lang="en-US" sz="2400" baseline="30000"/>
              <a:t>th</a:t>
            </a:r>
            <a:r>
              <a:rPr lang="en-US" sz="2400"/>
              <a:t> mag K0 V star</a:t>
            </a:r>
          </a:p>
          <a:p>
            <a:r>
              <a:rPr lang="en-US" sz="2400"/>
              <a:t>12 pc distant, Age 2-5 Gyr </a:t>
            </a:r>
          </a:p>
          <a:p>
            <a:pPr>
              <a:lnSpc>
                <a:spcPct val="115000"/>
              </a:lnSpc>
            </a:pPr>
            <a:r>
              <a:rPr lang="en-US" sz="2400"/>
              <a:t>3 Neptune Sized Planets</a:t>
            </a:r>
          </a:p>
          <a:p>
            <a:pPr>
              <a:lnSpc>
                <a:spcPct val="115000"/>
              </a:lnSpc>
            </a:pPr>
            <a:r>
              <a:rPr lang="en-US" sz="2400"/>
              <a:t>	@ 0.08, 0.16, 0.63 AU</a:t>
            </a:r>
          </a:p>
          <a:p>
            <a:pPr>
              <a:lnSpc>
                <a:spcPct val="115000"/>
              </a:lnSpc>
            </a:pPr>
            <a:r>
              <a:rPr lang="en-US" sz="2400"/>
              <a:t>	ecc</a:t>
            </a:r>
            <a:r>
              <a:rPr lang="en-US" sz="2400" u="sng"/>
              <a:t>&lt;</a:t>
            </a:r>
            <a:r>
              <a:rPr lang="en-US" sz="2400"/>
              <a:t>0.1</a:t>
            </a:r>
          </a:p>
        </p:txBody>
      </p:sp>
      <p:sp>
        <p:nvSpPr>
          <p:cNvPr id="9222" name="TextBox 6"/>
          <p:cNvSpPr txBox="1">
            <a:spLocks noChangeArrowheads="1"/>
          </p:cNvSpPr>
          <p:nvPr/>
        </p:nvSpPr>
        <p:spPr bwMode="auto">
          <a:xfrm>
            <a:off x="641350" y="76200"/>
            <a:ext cx="8243888" cy="646113"/>
          </a:xfrm>
          <a:prstGeom prst="rect">
            <a:avLst/>
          </a:prstGeom>
          <a:noFill/>
          <a:ln w="9525">
            <a:noFill/>
            <a:miter lim="800000"/>
            <a:headEnd/>
            <a:tailEnd/>
          </a:ln>
        </p:spPr>
        <p:txBody>
          <a:bodyPr>
            <a:spAutoFit/>
          </a:bodyPr>
          <a:lstStyle/>
          <a:p>
            <a:r>
              <a:rPr lang="en-US" sz="3600"/>
              <a:t>Laboratory For Planet Disk Interactions</a:t>
            </a:r>
          </a:p>
        </p:txBody>
      </p:sp>
      <p:sp>
        <p:nvSpPr>
          <p:cNvPr id="8" name="Oval Callout 7"/>
          <p:cNvSpPr/>
          <p:nvPr/>
        </p:nvSpPr>
        <p:spPr>
          <a:xfrm>
            <a:off x="6324600" y="3200400"/>
            <a:ext cx="1981200" cy="612775"/>
          </a:xfrm>
          <a:prstGeom prst="wedgeEllipseCallout">
            <a:avLst>
              <a:gd name="adj1" fmla="val -39432"/>
              <a:gd name="adj2" fmla="val 758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Asteroid Belt</a:t>
            </a:r>
          </a:p>
        </p:txBody>
      </p:sp>
      <p:sp>
        <p:nvSpPr>
          <p:cNvPr id="9" name="Oval Callout 8"/>
          <p:cNvSpPr/>
          <p:nvPr/>
        </p:nvSpPr>
        <p:spPr>
          <a:xfrm>
            <a:off x="7162800" y="4419600"/>
            <a:ext cx="1981200" cy="612775"/>
          </a:xfrm>
          <a:prstGeom prst="wedgeEllipseCallout">
            <a:avLst>
              <a:gd name="adj1" fmla="val -23589"/>
              <a:gd name="adj2" fmla="val 1315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 Kuiper Belt</a:t>
            </a:r>
          </a:p>
        </p:txBody>
      </p:sp>
      <p:sp>
        <p:nvSpPr>
          <p:cNvPr id="9225" name="Rectangle 9"/>
          <p:cNvSpPr>
            <a:spLocks noChangeArrowheads="1"/>
          </p:cNvSpPr>
          <p:nvPr/>
        </p:nvSpPr>
        <p:spPr bwMode="auto">
          <a:xfrm>
            <a:off x="1404938" y="841375"/>
            <a:ext cx="1411287" cy="400050"/>
          </a:xfrm>
          <a:prstGeom prst="rect">
            <a:avLst/>
          </a:prstGeom>
          <a:noFill/>
          <a:ln w="9525">
            <a:noFill/>
            <a:miter lim="800000"/>
            <a:headEnd/>
            <a:tailEnd/>
          </a:ln>
        </p:spPr>
        <p:txBody>
          <a:bodyPr wrap="none">
            <a:spAutoFit/>
          </a:bodyPr>
          <a:lstStyle/>
          <a:p>
            <a:r>
              <a:rPr lang="en-US"/>
              <a:t>HD 69830 </a:t>
            </a:r>
          </a:p>
        </p:txBody>
      </p:sp>
      <p:pic>
        <p:nvPicPr>
          <p:cNvPr id="10" name="Picture 7"/>
          <p:cNvPicPr>
            <a:picLocks noChangeAspect="1" noChangeArrowheads="1"/>
          </p:cNvPicPr>
          <p:nvPr/>
        </p:nvPicPr>
        <p:blipFill>
          <a:blip r:embed="rId4" cstate="print"/>
          <a:srcRect/>
          <a:stretch>
            <a:fillRect/>
          </a:stretch>
        </p:blipFill>
        <p:spPr bwMode="auto">
          <a:xfrm>
            <a:off x="733425" y="2606675"/>
            <a:ext cx="4657725" cy="359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0650" y="0"/>
            <a:ext cx="5980113" cy="990600"/>
          </a:xfrm>
        </p:spPr>
        <p:txBody>
          <a:bodyPr/>
          <a:lstStyle/>
          <a:p>
            <a:pPr algn="l" eaLnBrk="1" hangingPunct="1"/>
            <a:r>
              <a:rPr lang="en-US" sz="4000" smtClean="0"/>
              <a:t>Disk Location and Extent</a:t>
            </a:r>
          </a:p>
        </p:txBody>
      </p:sp>
      <p:sp>
        <p:nvSpPr>
          <p:cNvPr id="12" name="Rectangle 3"/>
          <p:cNvSpPr txBox="1">
            <a:spLocks noChangeArrowheads="1"/>
          </p:cNvSpPr>
          <p:nvPr/>
        </p:nvSpPr>
        <p:spPr bwMode="auto">
          <a:xfrm>
            <a:off x="-14288" y="795338"/>
            <a:ext cx="5978526" cy="2411412"/>
          </a:xfrm>
          <a:prstGeom prst="rect">
            <a:avLst/>
          </a:prstGeom>
          <a:noFill/>
          <a:ln w="9525">
            <a:noFill/>
            <a:miter lim="800000"/>
            <a:headEnd/>
            <a:tailEnd/>
          </a:ln>
          <a:effectLst/>
        </p:spPr>
        <p:txBody>
          <a:bodyPr/>
          <a:lstStyle/>
          <a:p>
            <a:pPr marL="290513" indent="-290513">
              <a:spcBef>
                <a:spcPts val="0"/>
              </a:spcBef>
              <a:buFontTx/>
              <a:buChar char="•"/>
              <a:defRPr/>
            </a:pPr>
            <a:r>
              <a:rPr lang="en-US" sz="2400" kern="0" dirty="0">
                <a:solidFill>
                  <a:schemeClr val="bg1"/>
                </a:solidFill>
                <a:latin typeface="+mn-lt"/>
              </a:rPr>
              <a:t>SED</a:t>
            </a:r>
            <a:r>
              <a:rPr lang="en-US" sz="2400" kern="0" dirty="0">
                <a:solidFill>
                  <a:schemeClr val="bg1"/>
                </a:solidFill>
                <a:latin typeface="+mn-lt"/>
                <a:sym typeface="Wingdings" pitchFamily="2" charset="2"/>
              </a:rPr>
              <a:t> </a:t>
            </a:r>
            <a:r>
              <a:rPr lang="en-US" sz="2400" kern="0" dirty="0">
                <a:solidFill>
                  <a:schemeClr val="bg1"/>
                </a:solidFill>
                <a:latin typeface="+mn-lt"/>
              </a:rPr>
              <a:t>material at 1 AU, 2:1 or 5:2  resonance outside most distant planet</a:t>
            </a:r>
          </a:p>
          <a:p>
            <a:pPr marL="573088" lvl="1" indent="-177800">
              <a:spcBef>
                <a:spcPts val="0"/>
              </a:spcBef>
              <a:buFontTx/>
              <a:buChar char="–"/>
              <a:defRPr/>
            </a:pPr>
            <a:r>
              <a:rPr lang="en-US" dirty="0">
                <a:solidFill>
                  <a:schemeClr val="bg1"/>
                </a:solidFill>
                <a:latin typeface="Arial" pitchFamily="34" charset="0"/>
                <a:sym typeface="Wingdings" pitchFamily="2" charset="2"/>
              </a:rPr>
              <a:t>VLTI/MIDI resolves emission, 0.25 -1 AU (Smith, Wyatt and </a:t>
            </a:r>
            <a:r>
              <a:rPr lang="en-US" dirty="0" err="1">
                <a:solidFill>
                  <a:schemeClr val="bg1"/>
                </a:solidFill>
                <a:latin typeface="Arial" pitchFamily="34" charset="0"/>
                <a:sym typeface="Wingdings" pitchFamily="2" charset="2"/>
              </a:rPr>
              <a:t>Haniff</a:t>
            </a:r>
            <a:r>
              <a:rPr lang="en-US" dirty="0">
                <a:solidFill>
                  <a:schemeClr val="bg1"/>
                </a:solidFill>
                <a:latin typeface="Arial" pitchFamily="34" charset="0"/>
                <a:sym typeface="Wingdings" pitchFamily="2" charset="2"/>
              </a:rPr>
              <a:t> 2009)</a:t>
            </a:r>
          </a:p>
          <a:p>
            <a:pPr marL="573088" lvl="1" indent="-177800">
              <a:spcBef>
                <a:spcPts val="0"/>
              </a:spcBef>
              <a:buFontTx/>
              <a:buChar char="–"/>
              <a:defRPr/>
            </a:pPr>
            <a:r>
              <a:rPr lang="en-US" kern="0" dirty="0">
                <a:solidFill>
                  <a:schemeClr val="bg1"/>
                </a:solidFill>
                <a:latin typeface="+mn-lt"/>
                <a:sym typeface="Wingdings" pitchFamily="2" charset="2"/>
              </a:rPr>
              <a:t>No Keck-Interferometer excess at 3 </a:t>
            </a:r>
            <a:r>
              <a:rPr lang="en-US" kern="0" dirty="0">
                <a:solidFill>
                  <a:schemeClr val="bg1"/>
                </a:solidFill>
                <a:latin typeface="Symbol" pitchFamily="18" charset="2"/>
                <a:sym typeface="Wingdings" pitchFamily="2" charset="2"/>
              </a:rPr>
              <a:t>m</a:t>
            </a:r>
            <a:r>
              <a:rPr lang="en-US" kern="0" dirty="0">
                <a:solidFill>
                  <a:schemeClr val="bg1"/>
                </a:solidFill>
                <a:latin typeface="+mn-lt"/>
                <a:sym typeface="Wingdings" pitchFamily="2" charset="2"/>
              </a:rPr>
              <a:t>m (Akeson)</a:t>
            </a:r>
            <a:endParaRPr lang="en-US" kern="0" dirty="0">
              <a:solidFill>
                <a:schemeClr val="bg1"/>
              </a:solidFill>
              <a:latin typeface="+mn-lt"/>
            </a:endParaRPr>
          </a:p>
          <a:p>
            <a:pPr marL="290513" indent="-290513">
              <a:spcBef>
                <a:spcPts val="0"/>
              </a:spcBef>
              <a:buFont typeface="Arial" pitchFamily="34" charset="0"/>
              <a:buChar char="•"/>
              <a:defRPr/>
            </a:pPr>
            <a:r>
              <a:rPr lang="en-US" sz="2400" dirty="0">
                <a:solidFill>
                  <a:schemeClr val="bg1"/>
                </a:solidFill>
              </a:rPr>
              <a:t>Debris from R~30 km C-type asteroid   disrupted </a:t>
            </a:r>
            <a:r>
              <a:rPr lang="en-US" sz="2400" kern="0" dirty="0">
                <a:solidFill>
                  <a:schemeClr val="bg1"/>
                </a:solidFill>
                <a:latin typeface="+mn-lt"/>
              </a:rPr>
              <a:t>after perturbation by planet</a:t>
            </a:r>
          </a:p>
        </p:txBody>
      </p:sp>
      <p:grpSp>
        <p:nvGrpSpPr>
          <p:cNvPr id="10244" name="Group 17"/>
          <p:cNvGrpSpPr>
            <a:grpSpLocks/>
          </p:cNvGrpSpPr>
          <p:nvPr/>
        </p:nvGrpSpPr>
        <p:grpSpPr bwMode="auto">
          <a:xfrm>
            <a:off x="5949950" y="177800"/>
            <a:ext cx="3194050" cy="3289300"/>
            <a:chOff x="5712325" y="3279775"/>
            <a:chExt cx="3431675" cy="2971800"/>
          </a:xfrm>
        </p:grpSpPr>
        <p:pic>
          <p:nvPicPr>
            <p:cNvPr id="10249" name="Picture 6"/>
            <p:cNvPicPr>
              <a:picLocks noChangeAspect="1" noChangeArrowheads="1"/>
            </p:cNvPicPr>
            <p:nvPr/>
          </p:nvPicPr>
          <p:blipFill>
            <a:blip r:embed="rId3" cstate="print"/>
            <a:srcRect/>
            <a:stretch>
              <a:fillRect/>
            </a:stretch>
          </p:blipFill>
          <p:spPr bwMode="auto">
            <a:xfrm>
              <a:off x="5712325" y="3279775"/>
              <a:ext cx="3431675" cy="2971800"/>
            </a:xfrm>
            <a:prstGeom prst="rect">
              <a:avLst/>
            </a:prstGeom>
            <a:noFill/>
            <a:ln w="9525">
              <a:noFill/>
              <a:miter lim="800000"/>
              <a:headEnd/>
              <a:tailEnd/>
            </a:ln>
          </p:spPr>
        </p:pic>
        <p:sp>
          <p:nvSpPr>
            <p:cNvPr id="10250" name="Text Box 10"/>
            <p:cNvSpPr txBox="1">
              <a:spLocks noChangeArrowheads="1"/>
            </p:cNvSpPr>
            <p:nvPr/>
          </p:nvSpPr>
          <p:spPr bwMode="auto">
            <a:xfrm>
              <a:off x="8077200" y="3733800"/>
              <a:ext cx="958339" cy="369332"/>
            </a:xfrm>
            <a:prstGeom prst="rect">
              <a:avLst/>
            </a:prstGeom>
            <a:noFill/>
            <a:ln w="9525">
              <a:noFill/>
              <a:miter lim="800000"/>
              <a:headEnd/>
              <a:tailEnd/>
            </a:ln>
          </p:spPr>
          <p:txBody>
            <a:bodyPr wrap="none">
              <a:spAutoFit/>
            </a:bodyPr>
            <a:lstStyle/>
            <a:p>
              <a:r>
                <a:rPr lang="en-US" sz="1800" b="1"/>
                <a:t>1.2  AU</a:t>
              </a:r>
            </a:p>
          </p:txBody>
        </p:sp>
        <p:cxnSp>
          <p:nvCxnSpPr>
            <p:cNvPr id="11" name="Straight Connector 10"/>
            <p:cNvCxnSpPr/>
            <p:nvPr/>
          </p:nvCxnSpPr>
          <p:spPr>
            <a:xfrm>
              <a:off x="6624824" y="3656988"/>
              <a:ext cx="1751655" cy="1434"/>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0245" name="Content Placeholder 3" descr="Michelle.jpg"/>
          <p:cNvPicPr>
            <a:picLocks noGrp="1" noChangeAspect="1"/>
          </p:cNvPicPr>
          <p:nvPr>
            <p:ph sz="half" idx="1"/>
          </p:nvPr>
        </p:nvPicPr>
        <p:blipFill>
          <a:blip r:embed="rId4" cstate="print"/>
          <a:srcRect l="6532" t="11784" r="4179" b="44441"/>
          <a:stretch>
            <a:fillRect/>
          </a:stretch>
        </p:blipFill>
        <p:spPr>
          <a:xfrm>
            <a:off x="4403725" y="3640138"/>
            <a:ext cx="4794250" cy="3040062"/>
          </a:xfrm>
        </p:spPr>
      </p:pic>
      <p:pic>
        <p:nvPicPr>
          <p:cNvPr id="10246" name="Picture 6"/>
          <p:cNvPicPr>
            <a:picLocks noChangeAspect="1" noChangeArrowheads="1"/>
          </p:cNvPicPr>
          <p:nvPr/>
        </p:nvPicPr>
        <p:blipFill>
          <a:blip r:embed="rId5" cstate="print"/>
          <a:srcRect/>
          <a:stretch>
            <a:fillRect/>
          </a:stretch>
        </p:blipFill>
        <p:spPr bwMode="auto">
          <a:xfrm>
            <a:off x="0" y="3606800"/>
            <a:ext cx="4619625" cy="3251200"/>
          </a:xfrm>
          <a:prstGeom prst="rect">
            <a:avLst/>
          </a:prstGeom>
          <a:noFill/>
          <a:ln w="9525">
            <a:noFill/>
            <a:miter lim="800000"/>
            <a:headEnd/>
            <a:tailEnd/>
          </a:ln>
        </p:spPr>
      </p:pic>
      <p:sp>
        <p:nvSpPr>
          <p:cNvPr id="10247" name="Rectangle 14"/>
          <p:cNvSpPr>
            <a:spLocks noChangeArrowheads="1"/>
          </p:cNvSpPr>
          <p:nvPr/>
        </p:nvSpPr>
        <p:spPr bwMode="auto">
          <a:xfrm>
            <a:off x="6005513" y="3690938"/>
            <a:ext cx="3138487" cy="646112"/>
          </a:xfrm>
          <a:prstGeom prst="rect">
            <a:avLst/>
          </a:prstGeom>
          <a:noFill/>
          <a:ln w="9525">
            <a:noFill/>
            <a:miter lim="800000"/>
            <a:headEnd/>
            <a:tailEnd/>
          </a:ln>
        </p:spPr>
        <p:txBody>
          <a:bodyPr>
            <a:spAutoFit/>
          </a:bodyPr>
          <a:lstStyle/>
          <a:p>
            <a:pPr algn="r"/>
            <a:r>
              <a:rPr lang="en-US" sz="1800" i="1">
                <a:solidFill>
                  <a:schemeClr val="bg1"/>
                </a:solidFill>
              </a:rPr>
              <a:t>Unresolved with Gemini @ 11 </a:t>
            </a:r>
            <a:r>
              <a:rPr lang="en-US" sz="1800" i="1">
                <a:solidFill>
                  <a:schemeClr val="bg1"/>
                </a:solidFill>
                <a:latin typeface="Symbol" pitchFamily="18" charset="2"/>
              </a:rPr>
              <a:t>m</a:t>
            </a:r>
            <a:r>
              <a:rPr lang="en-US" sz="1800" i="1">
                <a:solidFill>
                  <a:schemeClr val="bg1"/>
                </a:solidFill>
              </a:rPr>
              <a:t>m </a:t>
            </a:r>
            <a:r>
              <a:rPr lang="en-US" sz="1600" i="1">
                <a:solidFill>
                  <a:schemeClr val="bg1"/>
                </a:solidFill>
              </a:rPr>
              <a:t> (0.3” </a:t>
            </a:r>
            <a:r>
              <a:rPr lang="en-US" sz="1600" i="1">
                <a:solidFill>
                  <a:schemeClr val="bg1"/>
                </a:solidFill>
                <a:sym typeface="Wingdings" pitchFamily="2" charset="2"/>
              </a:rPr>
              <a:t>4 AU)</a:t>
            </a:r>
            <a:endParaRPr lang="en-US" sz="1800" i="1">
              <a:solidFill>
                <a:schemeClr val="bg1"/>
              </a:solidFill>
            </a:endParaRPr>
          </a:p>
        </p:txBody>
      </p:sp>
      <p:sp>
        <p:nvSpPr>
          <p:cNvPr id="17" name="Rectangle 16"/>
          <p:cNvSpPr/>
          <p:nvPr/>
        </p:nvSpPr>
        <p:spPr>
          <a:xfrm>
            <a:off x="6608763" y="2778125"/>
            <a:ext cx="1981200" cy="400050"/>
          </a:xfrm>
          <a:prstGeom prst="rect">
            <a:avLst/>
          </a:prstGeom>
        </p:spPr>
        <p:txBody>
          <a:bodyPr wrap="none">
            <a:spAutoFit/>
          </a:bodyPr>
          <a:lstStyle/>
          <a:p>
            <a:pPr>
              <a:defRPr/>
            </a:pPr>
            <a:r>
              <a:rPr lang="en-US" kern="0" dirty="0" err="1">
                <a:latin typeface="Arial" pitchFamily="34" charset="0"/>
              </a:rPr>
              <a:t>Lovis</a:t>
            </a:r>
            <a:r>
              <a:rPr lang="en-US" kern="0" dirty="0">
                <a:latin typeface="Arial" pitchFamily="34" charset="0"/>
              </a:rPr>
              <a:t> et al 2006</a:t>
            </a:r>
            <a:endParaRPr lang="en-US" dirty="0">
              <a:latin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OPT" val="Picture 1026"/>
</p:tagLst>
</file>

<file path=ppt/tags/tag2.xml><?xml version="1.0" encoding="utf-8"?>
<p:tagLst xmlns:a="http://schemas.openxmlformats.org/drawingml/2006/main" xmlns:r="http://schemas.openxmlformats.org/officeDocument/2006/relationships" xmlns:p="http://schemas.openxmlformats.org/presentationml/2006/main">
  <p:tag name="RNROPT" val="Picture 2"/>
</p:tagLst>
</file>

<file path=ppt/tags/tag3.xml><?xml version="1.0" encoding="utf-8"?>
<p:tagLst xmlns:a="http://schemas.openxmlformats.org/drawingml/2006/main" xmlns:r="http://schemas.openxmlformats.org/officeDocument/2006/relationships" xmlns:p="http://schemas.openxmlformats.org/presentationml/2006/main">
  <p:tag name="RNROPT" val="Picture 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1655</Words>
  <Application>Microsoft Office PowerPoint</Application>
  <PresentationFormat>On-screen Show (4:3)</PresentationFormat>
  <Paragraphs>274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ExoZodiacal Emission and Challenge and Opportunity  for The Detection of ExoPlanets</vt:lpstr>
      <vt:lpstr>Debris Disks and Formation of Planets</vt:lpstr>
      <vt:lpstr>Points To Consider</vt:lpstr>
      <vt:lpstr>Disk Fraction Declines with Age: PrimordialDebris</vt:lpstr>
      <vt:lpstr>Spitzer Results On Kuiper Belts</vt:lpstr>
      <vt:lpstr>Spitzer Limits  on Hot Dust</vt:lpstr>
      <vt:lpstr>Large Warm Disks</vt:lpstr>
      <vt:lpstr>The Exceptional Star HD 69830</vt:lpstr>
      <vt:lpstr>Disk Location and Extent</vt:lpstr>
      <vt:lpstr>Slide 10</vt:lpstr>
      <vt:lpstr>Very Hot Dust</vt:lpstr>
      <vt:lpstr>Fomalhaut’s Resolved Disk Hints at Planets</vt:lpstr>
      <vt:lpstr>HST/Keck Finds Cause of Fomalhaut Disk Offset</vt:lpstr>
      <vt:lpstr>Slide 14</vt:lpstr>
      <vt:lpstr>Next Steps in EZ Research</vt:lpstr>
      <vt:lpstr>Ground-based Zodi Survey  Prospects </vt:lpstr>
      <vt:lpstr>Future Capabilities</vt:lpstr>
      <vt:lpstr>Why Should NASA Care About Zodi? The  Local or ExoZodi Challenge To Planet Detection</vt:lpstr>
      <vt:lpstr>Slide 19</vt:lpstr>
      <vt:lpstr>Slide 20</vt:lpstr>
      <vt:lpstr>Slide 21</vt:lpstr>
      <vt:lpstr>Zodi Problem for Earth-Detection</vt:lpstr>
      <vt:lpstr>The Next3 Step: A  Dedicated  Space Mission</vt:lpstr>
      <vt:lpstr>What Could We Learn About ExoZodi From Local Zodi</vt:lpstr>
      <vt:lpstr>Slide 25</vt:lpstr>
      <vt:lpstr>In Situ Studies of the Local Zodi</vt:lpstr>
      <vt:lpstr>LZM Characteristics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Disks With Spitzer</dc:title>
  <dc:creator>ANNABEL BEICHMAN</dc:creator>
  <cp:lastModifiedBy> Chas Beichman</cp:lastModifiedBy>
  <cp:revision>142</cp:revision>
  <dcterms:created xsi:type="dcterms:W3CDTF">2006-09-30T18:16:13Z</dcterms:created>
  <dcterms:modified xsi:type="dcterms:W3CDTF">2010-05-19T18:34:59Z</dcterms:modified>
</cp:coreProperties>
</file>